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80" r:id="rId3"/>
    <p:sldId id="260" r:id="rId4"/>
    <p:sldId id="282" r:id="rId5"/>
    <p:sldId id="288" r:id="rId6"/>
    <p:sldId id="259" r:id="rId7"/>
    <p:sldId id="258" r:id="rId8"/>
    <p:sldId id="290" r:id="rId9"/>
    <p:sldId id="291" r:id="rId10"/>
    <p:sldId id="297" r:id="rId11"/>
    <p:sldId id="292" r:id="rId12"/>
    <p:sldId id="293" r:id="rId13"/>
    <p:sldId id="294" r:id="rId14"/>
    <p:sldId id="261" r:id="rId15"/>
    <p:sldId id="298" r:id="rId16"/>
    <p:sldId id="295" r:id="rId17"/>
    <p:sldId id="296" r:id="rId18"/>
    <p:sldId id="264" r:id="rId19"/>
    <p:sldId id="265" r:id="rId20"/>
    <p:sldId id="299" r:id="rId21"/>
    <p:sldId id="257" r:id="rId22"/>
    <p:sldId id="289" r:id="rId23"/>
    <p:sldId id="262" r:id="rId24"/>
    <p:sldId id="263" r:id="rId25"/>
    <p:sldId id="287" r:id="rId26"/>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Codec Pro ExtraBold" pitchFamily="2" charset="0"/>
      <p:regular r:id="rId32"/>
      <p:bold r:id="rId33"/>
    </p:embeddedFont>
    <p:embeddedFont>
      <p:font typeface="Codec Pro ExtraBold Bold" panose="020F0502020204030204" pitchFamily="34" charset="0"/>
      <p:regular r:id="rId34"/>
      <p:bold r:id="rId35"/>
      <p:italic r:id="rId36"/>
      <p:boldItalic r:id="rId37"/>
    </p:embeddedFont>
    <p:embeddedFont>
      <p:font typeface="Montserrat" pitchFamily="2" charset="77"/>
      <p:regular r:id="rId38"/>
      <p:bold r:id="rId39"/>
      <p:italic r:id="rId40"/>
      <p:boldItalic r:id="rId41"/>
    </p:embeddedFont>
    <p:embeddedFont>
      <p:font typeface="Montserrat Bold" pitchFamily="2" charset="77"/>
      <p:regular r:id="rId42"/>
      <p:bold r:id="rId43"/>
      <p:italic r:id="rId44"/>
      <p:boldItalic r:id="rId45"/>
    </p:embeddedFont>
    <p:embeddedFont>
      <p:font typeface="Montserrat Light Bold" panose="020F0502020204030204" pitchFamily="34" charset="0"/>
      <p:regular r:id="rId46"/>
      <p:bold r:id="rId47"/>
      <p:italic r:id="rId48"/>
      <p:boldItalic r:id="rId49"/>
    </p:embeddedFont>
    <p:embeddedFont>
      <p:font typeface="Montserrat Ultra-Bold" pitchFamily="2" charset="77"/>
      <p:regular r:id="rId50"/>
      <p:bold r:id="rId51"/>
      <p:italic r:id="rId52"/>
      <p:boldItalic r:id="rId53"/>
    </p:embeddedFont>
    <p:embeddedFont>
      <p:font typeface="Nunito Sans" pitchFamily="2" charset="77"/>
      <p:regular r:id="rId54"/>
      <p:bold r:id="rId55"/>
      <p:italic r:id="rId56"/>
      <p:boldItalic r:id="rId57"/>
    </p:embeddedFont>
    <p:embeddedFont>
      <p:font typeface="Nunito Sans Bold" panose="020F0502020204030204" pitchFamily="34" charset="0"/>
      <p:regular r:id="rId58"/>
      <p:bold r:id="rId59"/>
      <p:italic r:id="rId60"/>
      <p:boldItalic r:id="rId61"/>
    </p:embeddedFont>
    <p:embeddedFont>
      <p:font typeface="Open Sauce" pitchFamily="2" charset="77"/>
      <p:regular r:id="rId62"/>
    </p:embeddedFont>
    <p:embeddedFont>
      <p:font typeface="Open Sauce Bold" pitchFamily="2" charset="77"/>
      <p:regular r:id="rId63"/>
      <p:bold r:id="rId64"/>
    </p:embeddedFont>
    <p:embeddedFont>
      <p:font typeface="Open Sauce Italics" pitchFamily="2" charset="77"/>
      <p:regular r:id="rId65"/>
      <p:bold r:id="rId66"/>
      <p:italic r:id="rId67"/>
      <p:boldItalic r:id="rId68"/>
    </p:embeddedFont>
    <p:embeddedFont>
      <p:font typeface="Segoe UI Symbol" panose="020B0502040204020203" pitchFamily="34" charset="0"/>
      <p:regular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6A3E"/>
    <a:srgbClr val="253467"/>
    <a:srgbClr val="FFA66E"/>
    <a:srgbClr val="425C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92" autoAdjust="0"/>
    <p:restoredTop sz="92780" autoAdjust="0"/>
  </p:normalViewPr>
  <p:slideViewPr>
    <p:cSldViewPr>
      <p:cViewPr>
        <p:scale>
          <a:sx n="53" d="100"/>
          <a:sy n="53" d="100"/>
        </p:scale>
        <p:origin x="680" y="3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5.fntdata"/><Relationship Id="rId47" Type="http://schemas.openxmlformats.org/officeDocument/2006/relationships/font" Target="fonts/font20.fntdata"/><Relationship Id="rId63" Type="http://schemas.openxmlformats.org/officeDocument/2006/relationships/font" Target="fonts/font36.fntdata"/><Relationship Id="rId68" Type="http://schemas.openxmlformats.org/officeDocument/2006/relationships/font" Target="fonts/font4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font" Target="fonts/font31.fntdata"/><Relationship Id="rId66" Type="http://schemas.openxmlformats.org/officeDocument/2006/relationships/font" Target="fonts/font39.fntdata"/><Relationship Id="rId5" Type="http://schemas.openxmlformats.org/officeDocument/2006/relationships/slide" Target="slides/slide4.xml"/><Relationship Id="rId61" Type="http://schemas.openxmlformats.org/officeDocument/2006/relationships/font" Target="fonts/font3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font" Target="fonts/font29.fntdata"/><Relationship Id="rId64" Type="http://schemas.openxmlformats.org/officeDocument/2006/relationships/font" Target="fonts/font37.fntdata"/><Relationship Id="rId69" Type="http://schemas.openxmlformats.org/officeDocument/2006/relationships/font" Target="fonts/font42.fntdata"/><Relationship Id="rId8" Type="http://schemas.openxmlformats.org/officeDocument/2006/relationships/slide" Target="slides/slide7.xml"/><Relationship Id="rId51" Type="http://schemas.openxmlformats.org/officeDocument/2006/relationships/font" Target="fonts/font24.fntdata"/><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font" Target="fonts/font32.fntdata"/><Relationship Id="rId67" Type="http://schemas.openxmlformats.org/officeDocument/2006/relationships/font" Target="fonts/font40.fntdata"/><Relationship Id="rId20" Type="http://schemas.openxmlformats.org/officeDocument/2006/relationships/slide" Target="slides/slide19.xml"/><Relationship Id="rId41" Type="http://schemas.openxmlformats.org/officeDocument/2006/relationships/font" Target="fonts/font14.fntdata"/><Relationship Id="rId54" Type="http://schemas.openxmlformats.org/officeDocument/2006/relationships/font" Target="fonts/font27.fntdata"/><Relationship Id="rId62" Type="http://schemas.openxmlformats.org/officeDocument/2006/relationships/font" Target="fonts/font35.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font" Target="fonts/font30.fntdata"/><Relationship Id="rId10" Type="http://schemas.openxmlformats.org/officeDocument/2006/relationships/slide" Target="slides/slide9.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60" Type="http://schemas.openxmlformats.org/officeDocument/2006/relationships/font" Target="fonts/font33.fntdata"/><Relationship Id="rId65" Type="http://schemas.openxmlformats.org/officeDocument/2006/relationships/font" Target="fonts/font38.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2.fntdata"/><Relationship Id="rId34" Type="http://schemas.openxmlformats.org/officeDocument/2006/relationships/font" Target="fonts/font7.fntdata"/><Relationship Id="rId50" Type="http://schemas.openxmlformats.org/officeDocument/2006/relationships/font" Target="fonts/font23.fntdata"/><Relationship Id="rId55" Type="http://schemas.openxmlformats.org/officeDocument/2006/relationships/font" Target="fonts/font28.fntdata"/><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71DC53-C438-6340-B771-04B66F5064E9}" type="datetimeFigureOut">
              <a:rPr lang="en-US" smtClean="0"/>
              <a:t>10/17/24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F9C5D2-D0E3-C943-B370-86BFDA6B095F}" type="slidenum">
              <a:rPr lang="en-US" smtClean="0"/>
              <a:t>‹#›</a:t>
            </a:fld>
            <a:endParaRPr lang="en-US"/>
          </a:p>
        </p:txBody>
      </p:sp>
    </p:spTree>
    <p:extLst>
      <p:ext uri="{BB962C8B-B14F-4D97-AF65-F5344CB8AC3E}">
        <p14:creationId xmlns:p14="http://schemas.microsoft.com/office/powerpoint/2010/main" val="1777335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CA" sz="1800" kern="100" dirty="0">
                <a:effectLst/>
                <a:latin typeface="Calibri" panose="020F0502020204030204" pitchFamily="34" charset="0"/>
                <a:ea typeface="Calibri" panose="020F0502020204030204" pitchFamily="34" charset="0"/>
                <a:cs typeface="Times New Roman" panose="02020603050405020304" pitchFamily="18" charset="0"/>
              </a:rPr>
              <a:t>Hello everyone,</a:t>
            </a:r>
          </a:p>
          <a:p>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CA" sz="1800" kern="100" dirty="0">
                <a:effectLst/>
                <a:latin typeface="Calibri" panose="020F0502020204030204" pitchFamily="34" charset="0"/>
                <a:ea typeface="Calibri" panose="020F0502020204030204" pitchFamily="34" charset="0"/>
                <a:cs typeface="Times New Roman" panose="02020603050405020304" pitchFamily="18" charset="0"/>
              </a:rPr>
              <a:t>My name is rai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friedman</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and I am the founder &amp;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CEo</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of global rights defenders</a:t>
            </a:r>
          </a:p>
          <a:p>
            <a:r>
              <a:rPr lang="en-CA" sz="1800" kern="100" dirty="0">
                <a:effectLst/>
                <a:latin typeface="Calibri" panose="020F0502020204030204" pitchFamily="34" charset="0"/>
                <a:ea typeface="Calibri" panose="020F0502020204030204" pitchFamily="34" charset="0"/>
                <a:cs typeface="Times New Roman" panose="02020603050405020304" pitchFamily="18" charset="0"/>
              </a:rPr>
              <a:t>Before we get into our presentation today I want to share my gratitude to the voice for rights international association for inviting us to be part of this incredible youth congress</a:t>
            </a:r>
          </a:p>
          <a:p>
            <a:r>
              <a:rPr lang="en-CA" sz="1800" kern="100" dirty="0">
                <a:effectLst/>
                <a:latin typeface="Calibri" panose="020F0502020204030204" pitchFamily="34" charset="0"/>
                <a:ea typeface="Calibri" panose="020F0502020204030204" pitchFamily="34" charset="0"/>
                <a:cs typeface="Times New Roman" panose="02020603050405020304" pitchFamily="18" charset="0"/>
              </a:rPr>
              <a:t>I want to express my excitement to be back presenting at my alma matter UBC as I graduated from the school of public policy in 2020</a:t>
            </a:r>
          </a:p>
          <a:p>
            <a:r>
              <a:rPr lang="en-CA" sz="1800" kern="100" dirty="0">
                <a:effectLst/>
                <a:latin typeface="Calibri" panose="020F0502020204030204" pitchFamily="34" charset="0"/>
                <a:ea typeface="Calibri" panose="020F0502020204030204" pitchFamily="34" charset="0"/>
                <a:cs typeface="Times New Roman" panose="02020603050405020304" pitchFamily="18" charset="0"/>
              </a:rPr>
              <a:t>Lastly, I want to say how proud and excited I am for all of the youth delegates here in the room today, I hope to see you n the field very soon</a:t>
            </a:r>
          </a:p>
          <a:p>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CA" sz="1800" kern="100" dirty="0">
                <a:effectLst/>
                <a:latin typeface="Calibri" panose="020F0502020204030204" pitchFamily="34" charset="0"/>
                <a:ea typeface="Calibri" panose="020F0502020204030204" pitchFamily="34" charset="0"/>
                <a:cs typeface="Times New Roman" panose="02020603050405020304" pitchFamily="18" charset="0"/>
              </a:rPr>
              <a:t>Although I am currently not in Vancouver, I was born and raised on the unceded territory of the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musquem</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squamish</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tseil</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wah</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tooth first nations. Thank you for sharing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nyour</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land with me so I could have the chance to grow and proposer</a:t>
            </a:r>
          </a:p>
          <a:p>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CA" sz="1800" kern="100" dirty="0">
                <a:effectLst/>
                <a:latin typeface="Calibri" panose="020F0502020204030204" pitchFamily="34" charset="0"/>
                <a:ea typeface="Calibri" panose="020F0502020204030204" pitchFamily="34" charset="0"/>
                <a:cs typeface="Times New Roman" panose="02020603050405020304" pitchFamily="18" charset="0"/>
              </a:rPr>
              <a:t>That brings us to our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presentiation</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 today I will be discussing the intersection of leadership and human rights</a:t>
            </a:r>
          </a:p>
          <a:p>
            <a:endParaRPr lang="en-US" dirty="0"/>
          </a:p>
        </p:txBody>
      </p:sp>
      <p:sp>
        <p:nvSpPr>
          <p:cNvPr id="4" name="Slide Number Placeholder 3"/>
          <p:cNvSpPr>
            <a:spLocks noGrp="1"/>
          </p:cNvSpPr>
          <p:nvPr>
            <p:ph type="sldNum" sz="quarter" idx="5"/>
          </p:nvPr>
        </p:nvSpPr>
        <p:spPr/>
        <p:txBody>
          <a:bodyPr/>
          <a:lstStyle/>
          <a:p>
            <a:fld id="{15F9C5D2-D0E3-C943-B370-86BFDA6B095F}" type="slidenum">
              <a:rPr lang="en-US" smtClean="0"/>
              <a:t>1</a:t>
            </a:fld>
            <a:endParaRPr lang="en-US"/>
          </a:p>
        </p:txBody>
      </p:sp>
    </p:spTree>
    <p:extLst>
      <p:ext uri="{BB962C8B-B14F-4D97-AF65-F5344CB8AC3E}">
        <p14:creationId xmlns:p14="http://schemas.microsoft.com/office/powerpoint/2010/main" val="73836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F9C5D2-D0E3-C943-B370-86BFDA6B095F}" type="slidenum">
              <a:rPr lang="en-US" smtClean="0"/>
              <a:t>2</a:t>
            </a:fld>
            <a:endParaRPr lang="en-US"/>
          </a:p>
        </p:txBody>
      </p:sp>
    </p:spTree>
    <p:extLst>
      <p:ext uri="{BB962C8B-B14F-4D97-AF65-F5344CB8AC3E}">
        <p14:creationId xmlns:p14="http://schemas.microsoft.com/office/powerpoint/2010/main" val="40615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CA" sz="1200" b="1" kern="100" dirty="0">
                <a:effectLst/>
                <a:latin typeface="Calibri" panose="020F0502020204030204" pitchFamily="34" charset="0"/>
                <a:ea typeface="Calibri" panose="020F0502020204030204" pitchFamily="34" charset="0"/>
                <a:cs typeface="Times New Roman" panose="02020603050405020304" pitchFamily="18" charset="0"/>
              </a:rPr>
              <a:t>Global Refugee Research Programme</a:t>
            </a:r>
          </a:p>
          <a:p>
            <a:pPr marL="742950" lvl="1" indent="-285750">
              <a:buFont typeface="Arial" panose="020B0604020202020204" pitchFamily="34" charset="0"/>
              <a:buChar char="•"/>
              <a:tabLst>
                <a:tab pos="9144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GRD will undertake research projects to inform our programming which includes both primary and secondary research</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GRD will endeavor in qualitative, quantitative or mixed research methods where appropriate</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GRD will work alongside key stakeholders to inform our projects such as individuals with lived experience of forced displacement, policy or law makers, government officials, I/NGO representatives, and related.</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buFont typeface="Segoe UI Symbol" panose="020B0502040204020203" pitchFamily="34" charset="0"/>
              <a:buChar char="⚬"/>
              <a:tabLst>
                <a:tab pos="13716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“Nothing about us, without us”</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CA" sz="1200" b="1" kern="100" dirty="0">
                <a:effectLst/>
                <a:latin typeface="Calibri" panose="020F0502020204030204" pitchFamily="34" charset="0"/>
                <a:ea typeface="Calibri" panose="020F0502020204030204" pitchFamily="34" charset="0"/>
                <a:cs typeface="Times New Roman" panose="02020603050405020304" pitchFamily="18" charset="0"/>
              </a:rPr>
              <a:t>Global migration governance and advocacy programme</a:t>
            </a:r>
          </a:p>
          <a:p>
            <a:pPr marL="742950" lvl="1" indent="-285750">
              <a:buFont typeface="Arial" panose="020B0604020202020204" pitchFamily="34" charset="0"/>
              <a:buChar char="•"/>
              <a:tabLst>
                <a:tab pos="9144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Through our research, we will identify/highlight gaps and challenges in migration governance measures such as policies, laws or frameworks, and provide recommendations</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GRD will partner with local organizations which advocate for policy reform for displaced populations to strengthen national and international migration governance measures</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buFont typeface="Arial" panose="020B0604020202020204" pitchFamily="34" charset="0"/>
              <a:buChar char="•"/>
              <a:tabLst>
                <a:tab pos="9144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We are focused on understanding the gaps that exist between the Global Compact for Refugees its corresponding/implementation instrument - the Comprehensive Refugee Response Framework - and doing research to provide recommendations</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Currently, 8 African countries which have agreed to implement aspects of the CRRF - self-reliance is a huge part of it</a:t>
            </a:r>
          </a:p>
          <a:p>
            <a:pPr marL="742950" lvl="1" indent="-285750">
              <a:buFont typeface="Arial" panose="020B0604020202020204" pitchFamily="34" charset="0"/>
              <a:buChar char="•"/>
              <a:tabLst>
                <a:tab pos="914400" algn="l"/>
              </a:tabLst>
            </a:pPr>
            <a:endParaRPr lang="en-US" sz="1200" b="1"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200" b="1" kern="100" dirty="0">
                <a:effectLst/>
                <a:latin typeface="Calibri" panose="020F0502020204030204" pitchFamily="34" charset="0"/>
                <a:ea typeface="Calibri" panose="020F0502020204030204" pitchFamily="34" charset="0"/>
                <a:cs typeface="Times New Roman" panose="02020603050405020304" pitchFamily="18" charset="0"/>
              </a:rPr>
              <a:t>Global Refugee Community Engagement Programme</a:t>
            </a:r>
          </a:p>
          <a:p>
            <a:pPr marL="742950" lvl="1" indent="-285750">
              <a:buFont typeface="Arial" panose="020B0604020202020204" pitchFamily="34" charset="0"/>
              <a:buChar char="•"/>
              <a:tabLst>
                <a:tab pos="9144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GRD will create and lead capacity sharing activities with Refugee-led Organizations which relate to policy &amp; advocacy. This can include strategic planning, program management, public speaking, assisting with governance structures and institutional policies, and related</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Beneficiaries will be regarded as equal stakeholders throughout the duration of any project cycle - design, implementation, monitoring &amp; evaluation.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3546789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Leadership</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kern="100" dirty="0">
                <a:effectLst/>
                <a:latin typeface="Calibri" panose="020F0502020204030204" pitchFamily="34" charset="0"/>
                <a:ea typeface="Calibri" panose="020F0502020204030204" pitchFamily="34" charset="0"/>
                <a:cs typeface="Times New Roman" panose="02020603050405020304" pitchFamily="18" charset="0"/>
              </a:rPr>
              <a:t>So why do I bring all of this up?</a:t>
            </a:r>
          </a:p>
          <a:p>
            <a:r>
              <a:rPr lang="en-CA" sz="1800" kern="100" dirty="0">
                <a:effectLst/>
                <a:latin typeface="Calibri" panose="020F0502020204030204" pitchFamily="34" charset="0"/>
                <a:ea typeface="Calibri" panose="020F0502020204030204" pitchFamily="34" charset="0"/>
                <a:cs typeface="Times New Roman" panose="02020603050405020304" pitchFamily="18" charset="0"/>
              </a:rPr>
              <a:t>To be a leader in our space it is imperative to realize that global refugee regime which has existed for 70+ years does not meet the current needs</a:t>
            </a:r>
          </a:p>
          <a:p>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CA" sz="1800" kern="100" dirty="0">
                <a:effectLst/>
                <a:latin typeface="Calibri" panose="020F0502020204030204" pitchFamily="34" charset="0"/>
                <a:ea typeface="Calibri" panose="020F0502020204030204" pitchFamily="34" charset="0"/>
                <a:cs typeface="Times New Roman" panose="02020603050405020304" pitchFamily="18" charset="0"/>
              </a:rPr>
              <a:t>Being a leader in today’s field is realizing how important it is to find durable solutions to the global refugee crisis</a:t>
            </a:r>
          </a:p>
          <a:p>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CA" sz="1800" kern="100" dirty="0">
                <a:effectLst/>
                <a:latin typeface="Calibri" panose="020F0502020204030204" pitchFamily="34" charset="0"/>
                <a:ea typeface="Calibri" panose="020F0502020204030204" pitchFamily="34" charset="0"/>
                <a:cs typeface="Times New Roman" panose="02020603050405020304" pitchFamily="18" charset="0"/>
              </a:rPr>
              <a:t>By being experts in migration governance, and prioritizing self-reliance, GRD is being part of the new wave of humanitarianism where we include people with lived experience of forced displacement throughout the entirety of our project cycles</a:t>
            </a:r>
          </a:p>
          <a:p>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CA" sz="1800" kern="100" dirty="0">
                <a:effectLst/>
                <a:latin typeface="Calibri" panose="020F0502020204030204" pitchFamily="34" charset="0"/>
                <a:ea typeface="Calibri" panose="020F0502020204030204" pitchFamily="34" charset="0"/>
                <a:cs typeface="Times New Roman" panose="02020603050405020304" pitchFamily="18" charset="0"/>
              </a:rPr>
              <a:t>Self-reliance is an important key since it reduces an individuals aid-dependency, builds their capacities, promotes economic growth for host communities and host countries, </a:t>
            </a:r>
          </a:p>
          <a:p>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New wave of humanitarianism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“Nothing about us, without us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Understanding gaps and challenges in integration policies will help inform future policies and protect and promote the rights of displaced persons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Self-reliance will be a critical component to durable solutions to the refugee crisis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use our platform to amplify the voices of the stories untold or unheard</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5F9C5D2-D0E3-C943-B370-86BFDA6B095F}" type="slidenum">
              <a:rPr lang="en-US" smtClean="0"/>
              <a:t>25</a:t>
            </a:fld>
            <a:endParaRPr lang="en-US"/>
          </a:p>
        </p:txBody>
      </p:sp>
    </p:spTree>
    <p:extLst>
      <p:ext uri="{BB962C8B-B14F-4D97-AF65-F5344CB8AC3E}">
        <p14:creationId xmlns:p14="http://schemas.microsoft.com/office/powerpoint/2010/main" val="2771364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10/17/24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5.svg"/><Relationship Id="rId3" Type="http://schemas.openxmlformats.org/officeDocument/2006/relationships/image" Target="../media/image27.png"/><Relationship Id="rId7" Type="http://schemas.openxmlformats.org/officeDocument/2006/relationships/image" Target="../media/image31.svg"/><Relationship Id="rId12" Type="http://schemas.openxmlformats.org/officeDocument/2006/relationships/image" Target="../media/image5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7.svg"/><Relationship Id="rId5" Type="http://schemas.openxmlformats.org/officeDocument/2006/relationships/image" Target="../media/image53.jpeg"/><Relationship Id="rId10" Type="http://schemas.openxmlformats.org/officeDocument/2006/relationships/image" Target="../media/image36.png"/><Relationship Id="rId4" Type="http://schemas.openxmlformats.org/officeDocument/2006/relationships/image" Target="../media/image28.svg"/><Relationship Id="rId9" Type="http://schemas.openxmlformats.org/officeDocument/2006/relationships/image" Target="../media/image35.sv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5.svg"/><Relationship Id="rId3" Type="http://schemas.openxmlformats.org/officeDocument/2006/relationships/image" Target="../media/image27.png"/><Relationship Id="rId7" Type="http://schemas.openxmlformats.org/officeDocument/2006/relationships/image" Target="../media/image31.svg"/><Relationship Id="rId12" Type="http://schemas.openxmlformats.org/officeDocument/2006/relationships/image" Target="../media/image5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7.svg"/><Relationship Id="rId5" Type="http://schemas.openxmlformats.org/officeDocument/2006/relationships/image" Target="../media/image53.jpeg"/><Relationship Id="rId10" Type="http://schemas.openxmlformats.org/officeDocument/2006/relationships/image" Target="../media/image36.png"/><Relationship Id="rId4" Type="http://schemas.openxmlformats.org/officeDocument/2006/relationships/image" Target="../media/image28.svg"/><Relationship Id="rId9" Type="http://schemas.openxmlformats.org/officeDocument/2006/relationships/image" Target="../media/image35.svg"/></Relationships>
</file>

<file path=ppt/slides/_rels/slide1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8.svg"/><Relationship Id="rId7" Type="http://schemas.openxmlformats.org/officeDocument/2006/relationships/image" Target="../media/image34.png"/><Relationship Id="rId12" Type="http://schemas.openxmlformats.org/officeDocument/2006/relationships/image" Target="../media/image55.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54.png"/><Relationship Id="rId5" Type="http://schemas.openxmlformats.org/officeDocument/2006/relationships/image" Target="../media/image30.png"/><Relationship Id="rId10" Type="http://schemas.openxmlformats.org/officeDocument/2006/relationships/image" Target="../media/image37.svg"/><Relationship Id="rId4" Type="http://schemas.openxmlformats.org/officeDocument/2006/relationships/image" Target="../media/image53.jpe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5.svg"/><Relationship Id="rId3" Type="http://schemas.openxmlformats.org/officeDocument/2006/relationships/image" Target="../media/image27.png"/><Relationship Id="rId7" Type="http://schemas.openxmlformats.org/officeDocument/2006/relationships/image" Target="../media/image31.svg"/><Relationship Id="rId12" Type="http://schemas.openxmlformats.org/officeDocument/2006/relationships/image" Target="../media/image5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7.svg"/><Relationship Id="rId5" Type="http://schemas.openxmlformats.org/officeDocument/2006/relationships/image" Target="../media/image53.jpeg"/><Relationship Id="rId10" Type="http://schemas.openxmlformats.org/officeDocument/2006/relationships/image" Target="../media/image36.png"/><Relationship Id="rId4" Type="http://schemas.openxmlformats.org/officeDocument/2006/relationships/image" Target="../media/image28.svg"/><Relationship Id="rId9" Type="http://schemas.openxmlformats.org/officeDocument/2006/relationships/image" Target="../media/image35.svg"/></Relationships>
</file>

<file path=ppt/slides/_rels/slide1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2.svg"/><Relationship Id="rId7" Type="http://schemas.openxmlformats.org/officeDocument/2006/relationships/image" Target="../media/image59.svg"/><Relationship Id="rId12"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2.svg"/><Relationship Id="rId7" Type="http://schemas.openxmlformats.org/officeDocument/2006/relationships/image" Target="../media/image59.svg"/><Relationship Id="rId12"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2.svg"/><Relationship Id="rId7" Type="http://schemas.openxmlformats.org/officeDocument/2006/relationships/image" Target="../media/image59.svg"/><Relationship Id="rId12"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2.svg"/><Relationship Id="rId7" Type="http://schemas.openxmlformats.org/officeDocument/2006/relationships/image" Target="../media/image59.svg"/><Relationship Id="rId12"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1.svg"/><Relationship Id="rId3" Type="http://schemas.openxmlformats.org/officeDocument/2006/relationships/image" Target="../media/image2.svg"/><Relationship Id="rId7" Type="http://schemas.openxmlformats.org/officeDocument/2006/relationships/image" Target="../media/image59.svg"/><Relationship Id="rId12"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9.svg"/><Relationship Id="rId5" Type="http://schemas.openxmlformats.org/officeDocument/2006/relationships/image" Target="../media/image57.svg"/><Relationship Id="rId10" Type="http://schemas.openxmlformats.org/officeDocument/2006/relationships/image" Target="../media/image68.png"/><Relationship Id="rId4" Type="http://schemas.openxmlformats.org/officeDocument/2006/relationships/image" Target="../media/image56.png"/><Relationship Id="rId9" Type="http://schemas.openxmlformats.org/officeDocument/2006/relationships/image" Target="../media/image61.svg"/></Relationships>
</file>

<file path=ppt/slides/_rels/slide23.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17.png"/><Relationship Id="rId7" Type="http://schemas.openxmlformats.org/officeDocument/2006/relationships/image" Target="../media/image7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18.svg"/><Relationship Id="rId9" Type="http://schemas.openxmlformats.org/officeDocument/2006/relationships/image" Target="../media/image81.png"/></Relationships>
</file>

<file path=ppt/slides/_rels/slide25.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svg"/><Relationship Id="rId18" Type="http://schemas.openxmlformats.org/officeDocument/2006/relationships/image" Target="../media/image97.png"/><Relationship Id="rId3" Type="http://schemas.openxmlformats.org/officeDocument/2006/relationships/image" Target="../media/image16.png"/><Relationship Id="rId7" Type="http://schemas.openxmlformats.org/officeDocument/2006/relationships/image" Target="../media/image86.sv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notesSlide" Target="../notesSlides/notesSlide4.xml"/><Relationship Id="rId16" Type="http://schemas.openxmlformats.org/officeDocument/2006/relationships/image" Target="../media/image95.jp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png"/><Relationship Id="rId15" Type="http://schemas.openxmlformats.org/officeDocument/2006/relationships/image" Target="../media/image94.jpg"/><Relationship Id="rId10" Type="http://schemas.openxmlformats.org/officeDocument/2006/relationships/image" Target="../media/image89.png"/><Relationship Id="rId19" Type="http://schemas.openxmlformats.org/officeDocument/2006/relationships/image" Target="../media/image98.png"/><Relationship Id="rId4" Type="http://schemas.openxmlformats.org/officeDocument/2006/relationships/image" Target="../media/image83.jpeg"/><Relationship Id="rId9" Type="http://schemas.openxmlformats.org/officeDocument/2006/relationships/image" Target="../media/image88.svg"/><Relationship Id="rId14" Type="http://schemas.openxmlformats.org/officeDocument/2006/relationships/image" Target="../media/image93.jp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7.png"/><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svg"/></Relationships>
</file>

<file path=ppt/slides/_rels/slide7.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9.sv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6.png"/><Relationship Id="rId5" Type="http://schemas.openxmlformats.org/officeDocument/2006/relationships/image" Target="../media/image41.svg"/><Relationship Id="rId10" Type="http://schemas.openxmlformats.org/officeDocument/2006/relationships/image" Target="../media/image45.svg"/><Relationship Id="rId4" Type="http://schemas.openxmlformats.org/officeDocument/2006/relationships/image" Target="../media/image40.pn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2974764" y="-207071"/>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425C98"/>
            </a:solidFill>
          </p:spPr>
          <p:txBody>
            <a:bodyPr/>
            <a:lstStyle/>
            <a:p>
              <a:endParaRPr lang="en-US"/>
            </a:p>
          </p:txBody>
        </p:sp>
        <p:sp>
          <p:nvSpPr>
            <p:cNvPr id="4" name="TextBox 4"/>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1776329" y="580047"/>
            <a:ext cx="5482971" cy="9023371"/>
          </a:xfrm>
          <a:custGeom>
            <a:avLst/>
            <a:gdLst/>
            <a:ahLst/>
            <a:cxnLst/>
            <a:rect l="l" t="t" r="r" b="b"/>
            <a:pathLst>
              <a:path w="5482971" h="9023371">
                <a:moveTo>
                  <a:pt x="0" y="0"/>
                </a:moveTo>
                <a:lnTo>
                  <a:pt x="5482971" y="0"/>
                </a:lnTo>
                <a:lnTo>
                  <a:pt x="5482971" y="9023371"/>
                </a:lnTo>
                <a:lnTo>
                  <a:pt x="0" y="9023371"/>
                </a:lnTo>
                <a:lnTo>
                  <a:pt x="0" y="0"/>
                </a:lnTo>
                <a:close/>
              </a:path>
            </a:pathLst>
          </a:custGeom>
          <a:blipFill>
            <a:blip r:embed="rId5"/>
            <a:stretch>
              <a:fillRect l="-119427"/>
            </a:stretch>
          </a:blipFill>
        </p:spPr>
        <p:txBody>
          <a:bodyPr/>
          <a:lstStyle/>
          <a:p>
            <a:endParaRPr lang="en-US"/>
          </a:p>
        </p:txBody>
      </p:sp>
      <p:grpSp>
        <p:nvGrpSpPr>
          <p:cNvPr id="7" name="Group 7"/>
          <p:cNvGrpSpPr/>
          <p:nvPr/>
        </p:nvGrpSpPr>
        <p:grpSpPr>
          <a:xfrm>
            <a:off x="-1543050" y="-558218"/>
            <a:ext cx="3086100" cy="11299900"/>
            <a:chOff x="0" y="0"/>
            <a:chExt cx="812800" cy="2976105"/>
          </a:xfrm>
        </p:grpSpPr>
        <p:sp>
          <p:nvSpPr>
            <p:cNvPr id="8" name="Freeform 8"/>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425C98"/>
            </a:solidFill>
          </p:spPr>
          <p:txBody>
            <a:bodyPr/>
            <a:lstStyle/>
            <a:p>
              <a:endParaRPr lang="en-US"/>
            </a:p>
          </p:txBody>
        </p:sp>
        <p:sp>
          <p:nvSpPr>
            <p:cNvPr id="9" name="TextBox 9"/>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grpSp>
        <p:nvGrpSpPr>
          <p:cNvPr id="10" name="Group 10"/>
          <p:cNvGrpSpPr/>
          <p:nvPr/>
        </p:nvGrpSpPr>
        <p:grpSpPr>
          <a:xfrm>
            <a:off x="1227773" y="4163622"/>
            <a:ext cx="110236" cy="2818996"/>
            <a:chOff x="0" y="0"/>
            <a:chExt cx="26312" cy="672855"/>
          </a:xfrm>
        </p:grpSpPr>
        <p:sp>
          <p:nvSpPr>
            <p:cNvPr id="11" name="Freeform 11"/>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endParaRPr lang="en-US"/>
            </a:p>
          </p:txBody>
        </p:sp>
        <p:sp>
          <p:nvSpPr>
            <p:cNvPr id="12" name="TextBox 12"/>
            <p:cNvSpPr txBox="1"/>
            <p:nvPr/>
          </p:nvSpPr>
          <p:spPr>
            <a:xfrm>
              <a:off x="0" y="-19050"/>
              <a:ext cx="26312" cy="691905"/>
            </a:xfrm>
            <a:prstGeom prst="rect">
              <a:avLst/>
            </a:prstGeom>
          </p:spPr>
          <p:txBody>
            <a:bodyPr lIns="50800" tIns="50800" rIns="50800" bIns="50800" rtlCol="0" anchor="ctr"/>
            <a:lstStyle/>
            <a:p>
              <a:pPr algn="ctr">
                <a:lnSpc>
                  <a:spcPts val="2859"/>
                </a:lnSpc>
              </a:pPr>
              <a:endParaRPr/>
            </a:p>
          </p:txBody>
        </p:sp>
      </p:grpSp>
      <p:grpSp>
        <p:nvGrpSpPr>
          <p:cNvPr id="13" name="Group 13"/>
          <p:cNvGrpSpPr/>
          <p:nvPr/>
        </p:nvGrpSpPr>
        <p:grpSpPr>
          <a:xfrm>
            <a:off x="1752928" y="2798837"/>
            <a:ext cx="3459096" cy="950172"/>
            <a:chOff x="0" y="0"/>
            <a:chExt cx="825638" cy="226793"/>
          </a:xfrm>
        </p:grpSpPr>
        <p:sp>
          <p:nvSpPr>
            <p:cNvPr id="14" name="Freeform 14"/>
            <p:cNvSpPr/>
            <p:nvPr/>
          </p:nvSpPr>
          <p:spPr>
            <a:xfrm>
              <a:off x="0" y="0"/>
              <a:ext cx="825638" cy="226793"/>
            </a:xfrm>
            <a:custGeom>
              <a:avLst/>
              <a:gdLst/>
              <a:ahLst/>
              <a:cxnLst/>
              <a:rect l="l" t="t" r="r" b="b"/>
              <a:pathLst>
                <a:path w="825638" h="226793">
                  <a:moveTo>
                    <a:pt x="40286" y="0"/>
                  </a:moveTo>
                  <a:lnTo>
                    <a:pt x="785351" y="0"/>
                  </a:lnTo>
                  <a:cubicBezTo>
                    <a:pt x="807601" y="0"/>
                    <a:pt x="825638" y="18037"/>
                    <a:pt x="825638" y="40286"/>
                  </a:cubicBezTo>
                  <a:lnTo>
                    <a:pt x="825638" y="186506"/>
                  </a:lnTo>
                  <a:cubicBezTo>
                    <a:pt x="825638" y="208756"/>
                    <a:pt x="807601" y="226793"/>
                    <a:pt x="785351" y="226793"/>
                  </a:cubicBezTo>
                  <a:lnTo>
                    <a:pt x="40286" y="226793"/>
                  </a:lnTo>
                  <a:cubicBezTo>
                    <a:pt x="18037" y="226793"/>
                    <a:pt x="0" y="208756"/>
                    <a:pt x="0" y="186506"/>
                  </a:cubicBezTo>
                  <a:lnTo>
                    <a:pt x="0" y="40286"/>
                  </a:lnTo>
                  <a:cubicBezTo>
                    <a:pt x="0" y="18037"/>
                    <a:pt x="18037" y="0"/>
                    <a:pt x="40286" y="0"/>
                  </a:cubicBezTo>
                  <a:close/>
                </a:path>
              </a:pathLst>
            </a:custGeom>
            <a:solidFill>
              <a:srgbClr val="425C98"/>
            </a:solidFill>
          </p:spPr>
          <p:txBody>
            <a:bodyPr/>
            <a:lstStyle/>
            <a:p>
              <a:endParaRPr lang="en-US"/>
            </a:p>
          </p:txBody>
        </p:sp>
        <p:sp>
          <p:nvSpPr>
            <p:cNvPr id="15" name="TextBox 15"/>
            <p:cNvSpPr txBox="1"/>
            <p:nvPr/>
          </p:nvSpPr>
          <p:spPr>
            <a:xfrm>
              <a:off x="0" y="-19050"/>
              <a:ext cx="825638" cy="245843"/>
            </a:xfrm>
            <a:prstGeom prst="rect">
              <a:avLst/>
            </a:prstGeom>
          </p:spPr>
          <p:txBody>
            <a:bodyPr lIns="56055" tIns="56055" rIns="56055" bIns="56055" rtlCol="0" anchor="ctr"/>
            <a:lstStyle/>
            <a:p>
              <a:pPr algn="ctr">
                <a:lnSpc>
                  <a:spcPts val="3120"/>
                </a:lnSpc>
              </a:pPr>
              <a:r>
                <a:rPr lang="en-US" sz="2400" dirty="0">
                  <a:solidFill>
                    <a:srgbClr val="FFFFFF"/>
                  </a:solidFill>
                  <a:latin typeface=""/>
                </a:rPr>
                <a:t>LERRN Presentation</a:t>
              </a:r>
            </a:p>
          </p:txBody>
        </p:sp>
      </p:grpSp>
      <p:sp>
        <p:nvSpPr>
          <p:cNvPr id="16" name="Freeform 16"/>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a:off x="4538198" y="146494"/>
            <a:ext cx="3569157" cy="1573499"/>
          </a:xfrm>
          <a:custGeom>
            <a:avLst/>
            <a:gdLst/>
            <a:ahLst/>
            <a:cxnLst/>
            <a:rect l="l" t="t" r="r" b="b"/>
            <a:pathLst>
              <a:path w="3569157" h="1573499">
                <a:moveTo>
                  <a:pt x="0" y="0"/>
                </a:moveTo>
                <a:lnTo>
                  <a:pt x="3569157" y="0"/>
                </a:lnTo>
                <a:lnTo>
                  <a:pt x="3569157" y="1573500"/>
                </a:lnTo>
                <a:lnTo>
                  <a:pt x="0" y="1573500"/>
                </a:lnTo>
                <a:lnTo>
                  <a:pt x="0" y="0"/>
                </a:lnTo>
                <a:close/>
              </a:path>
            </a:pathLst>
          </a:custGeom>
          <a:blipFill>
            <a:blip r:embed="rId8"/>
            <a:stretch>
              <a:fillRect l="-92853" t="-125564" r="-84251" b="-127998"/>
            </a:stretch>
          </a:blipFill>
        </p:spPr>
        <p:txBody>
          <a:bodyPr/>
          <a:lstStyle/>
          <a:p>
            <a:endParaRPr lang="en-US"/>
          </a:p>
        </p:txBody>
      </p:sp>
      <p:sp>
        <p:nvSpPr>
          <p:cNvPr id="18" name="TextBox 18"/>
          <p:cNvSpPr txBox="1"/>
          <p:nvPr/>
        </p:nvSpPr>
        <p:spPr>
          <a:xfrm>
            <a:off x="2002751" y="9553109"/>
            <a:ext cx="8553855" cy="498104"/>
          </a:xfrm>
          <a:prstGeom prst="rect">
            <a:avLst/>
          </a:prstGeom>
        </p:spPr>
        <p:txBody>
          <a:bodyPr lIns="0" tIns="0" rIns="0" bIns="0" rtlCol="0" anchor="t">
            <a:spAutoFit/>
          </a:bodyPr>
          <a:lstStyle/>
          <a:p>
            <a:pPr algn="l">
              <a:lnSpc>
                <a:spcPts val="4045"/>
              </a:lnSpc>
            </a:pPr>
            <a:r>
              <a:rPr lang="en-US" sz="2889" spc="144" dirty="0" err="1">
                <a:solidFill>
                  <a:srgbClr val="425C98"/>
                </a:solidFill>
                <a:latin typeface="Open Sauce"/>
              </a:rPr>
              <a:t>www.GlobalRightsDefenders.org</a:t>
            </a:r>
            <a:endParaRPr lang="en-US" sz="2889" spc="144" dirty="0">
              <a:solidFill>
                <a:srgbClr val="425C98"/>
              </a:solidFill>
              <a:latin typeface="Open Sauce"/>
            </a:endParaRPr>
          </a:p>
        </p:txBody>
      </p:sp>
      <p:sp>
        <p:nvSpPr>
          <p:cNvPr id="19" name="TextBox 19"/>
          <p:cNvSpPr txBox="1"/>
          <p:nvPr/>
        </p:nvSpPr>
        <p:spPr>
          <a:xfrm>
            <a:off x="1843755" y="3934382"/>
            <a:ext cx="9608723" cy="3693319"/>
          </a:xfrm>
          <a:prstGeom prst="rect">
            <a:avLst/>
          </a:prstGeom>
        </p:spPr>
        <p:txBody>
          <a:bodyPr wrap="square" lIns="0" tIns="0" rIns="0" bIns="0" rtlCol="0" anchor="t">
            <a:spAutoFit/>
          </a:bodyPr>
          <a:lstStyle/>
          <a:p>
            <a:pPr algn="just"/>
            <a:r>
              <a:rPr lang="en-US" sz="4800" dirty="0">
                <a:solidFill>
                  <a:srgbClr val="425C98"/>
                </a:solidFill>
                <a:latin typeface="Codec Pro ExtraBold"/>
              </a:rPr>
              <a:t>Understanding Socio-economic Barriers for Refugees in Kenya: Challenges with Registration and Documentation at Kakuma Refugee Camp</a:t>
            </a:r>
          </a:p>
        </p:txBody>
      </p:sp>
      <p:sp>
        <p:nvSpPr>
          <p:cNvPr id="20" name="TextBox 20"/>
          <p:cNvSpPr txBox="1"/>
          <p:nvPr/>
        </p:nvSpPr>
        <p:spPr>
          <a:xfrm>
            <a:off x="2065563" y="1677132"/>
            <a:ext cx="9205020" cy="398058"/>
          </a:xfrm>
          <a:prstGeom prst="rect">
            <a:avLst/>
          </a:prstGeom>
        </p:spPr>
        <p:txBody>
          <a:bodyPr wrap="square" lIns="0" tIns="0" rIns="0" bIns="0" rtlCol="0" anchor="t">
            <a:spAutoFit/>
          </a:bodyPr>
          <a:lstStyle/>
          <a:p>
            <a:pPr algn="ctr">
              <a:lnSpc>
                <a:spcPts val="3373"/>
              </a:lnSpc>
            </a:pPr>
            <a:r>
              <a:rPr lang="en-US" sz="2000" spc="120" dirty="0">
                <a:solidFill>
                  <a:srgbClr val="FF865E"/>
                </a:solidFill>
                <a:latin typeface="Open Sauce Bold"/>
              </a:rPr>
              <a:t>Advocating for refugee and human rights worldwide</a:t>
            </a:r>
          </a:p>
        </p:txBody>
      </p:sp>
      <p:sp>
        <p:nvSpPr>
          <p:cNvPr id="21" name="TextBox 20">
            <a:extLst>
              <a:ext uri="{FF2B5EF4-FFF2-40B4-BE49-F238E27FC236}">
                <a16:creationId xmlns:a16="http://schemas.microsoft.com/office/drawing/2014/main" id="{747CD2E7-DED6-5FB0-BE41-4C7B8A1C7309}"/>
              </a:ext>
            </a:extLst>
          </p:cNvPr>
          <p:cNvSpPr txBox="1"/>
          <p:nvPr/>
        </p:nvSpPr>
        <p:spPr>
          <a:xfrm>
            <a:off x="1909162" y="8217501"/>
            <a:ext cx="9205020" cy="398058"/>
          </a:xfrm>
          <a:prstGeom prst="rect">
            <a:avLst/>
          </a:prstGeom>
        </p:spPr>
        <p:txBody>
          <a:bodyPr wrap="square" lIns="0" tIns="0" rIns="0" bIns="0" rtlCol="0" anchor="t">
            <a:spAutoFit/>
          </a:bodyPr>
          <a:lstStyle/>
          <a:p>
            <a:pPr>
              <a:lnSpc>
                <a:spcPts val="3373"/>
              </a:lnSpc>
            </a:pPr>
            <a:r>
              <a:rPr lang="en-US" sz="2000" spc="120" dirty="0">
                <a:solidFill>
                  <a:srgbClr val="253467"/>
                </a:solidFill>
                <a:latin typeface="Open Sauce Bold"/>
              </a:rPr>
              <a:t>Presented by Rai Friedman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444" b="-12444"/>
            </a:stretch>
          </a:blipFill>
        </p:spPr>
        <p:txBody>
          <a:bodyPr/>
          <a:lstStyle/>
          <a:p>
            <a:endParaRPr lang="en-US"/>
          </a:p>
        </p:txBody>
      </p:sp>
      <p:grpSp>
        <p:nvGrpSpPr>
          <p:cNvPr id="3" name="Group 3"/>
          <p:cNvGrpSpPr/>
          <p:nvPr/>
        </p:nvGrpSpPr>
        <p:grpSpPr>
          <a:xfrm>
            <a:off x="1028700" y="368300"/>
            <a:ext cx="16489829" cy="9652000"/>
            <a:chOff x="0" y="0"/>
            <a:chExt cx="4343000" cy="2542091"/>
          </a:xfrm>
        </p:grpSpPr>
        <p:sp>
          <p:nvSpPr>
            <p:cNvPr id="4" name="Freeform 4"/>
            <p:cNvSpPr/>
            <p:nvPr/>
          </p:nvSpPr>
          <p:spPr>
            <a:xfrm>
              <a:off x="0" y="0"/>
              <a:ext cx="4343000" cy="2542091"/>
            </a:xfrm>
            <a:custGeom>
              <a:avLst/>
              <a:gdLst/>
              <a:ahLst/>
              <a:cxnLst/>
              <a:rect l="l" t="t" r="r" b="b"/>
              <a:pathLst>
                <a:path w="4343000" h="2542091">
                  <a:moveTo>
                    <a:pt x="0" y="0"/>
                  </a:moveTo>
                  <a:lnTo>
                    <a:pt x="4343000" y="0"/>
                  </a:lnTo>
                  <a:lnTo>
                    <a:pt x="4343000" y="2542091"/>
                  </a:lnTo>
                  <a:lnTo>
                    <a:pt x="0" y="2542091"/>
                  </a:lnTo>
                  <a:close/>
                </a:path>
              </a:pathLst>
            </a:custGeom>
            <a:solidFill>
              <a:srgbClr val="FFFFFF">
                <a:alpha val="78824"/>
              </a:srgbClr>
            </a:solidFill>
          </p:spPr>
          <p:txBody>
            <a:bodyPr/>
            <a:lstStyle/>
            <a:p>
              <a:endParaRPr lang="en-US"/>
            </a:p>
          </p:txBody>
        </p:sp>
        <p:sp>
          <p:nvSpPr>
            <p:cNvPr id="5" name="TextBox 5"/>
            <p:cNvSpPr txBox="1"/>
            <p:nvPr/>
          </p:nvSpPr>
          <p:spPr>
            <a:xfrm>
              <a:off x="0" y="-19050"/>
              <a:ext cx="4343000" cy="2561141"/>
            </a:xfrm>
            <a:prstGeom prst="rect">
              <a:avLst/>
            </a:prstGeom>
          </p:spPr>
          <p:txBody>
            <a:bodyPr lIns="50800" tIns="50800" rIns="50800" bIns="50800" rtlCol="0" anchor="ctr"/>
            <a:lstStyle/>
            <a:p>
              <a:pPr algn="ctr">
                <a:lnSpc>
                  <a:spcPts val="2859"/>
                </a:lnSpc>
              </a:pPr>
              <a:endParaRPr/>
            </a:p>
          </p:txBody>
        </p:sp>
      </p:grpSp>
      <p:sp>
        <p:nvSpPr>
          <p:cNvPr id="6" name="TextBox 6"/>
          <p:cNvSpPr txBox="1"/>
          <p:nvPr/>
        </p:nvSpPr>
        <p:spPr>
          <a:xfrm>
            <a:off x="1451728" y="467528"/>
            <a:ext cx="15643773" cy="1401615"/>
          </a:xfrm>
          <a:prstGeom prst="rect">
            <a:avLst/>
          </a:prstGeom>
        </p:spPr>
        <p:txBody>
          <a:bodyPr lIns="0" tIns="0" rIns="0" bIns="0" rtlCol="0" anchor="t">
            <a:spAutoFit/>
          </a:bodyPr>
          <a:lstStyle/>
          <a:p>
            <a:pPr marL="0" lvl="0" indent="0" algn="ctr">
              <a:lnSpc>
                <a:spcPts val="5663"/>
              </a:lnSpc>
              <a:spcBef>
                <a:spcPct val="0"/>
              </a:spcBef>
            </a:pPr>
            <a:r>
              <a:rPr lang="en-US" sz="4103" b="1" spc="402">
                <a:solidFill>
                  <a:srgbClr val="231F20"/>
                </a:solidFill>
                <a:latin typeface="Open Sauce Bold"/>
                <a:ea typeface="Open Sauce Bold"/>
                <a:cs typeface="Open Sauce Bold"/>
                <a:sym typeface="Open Sauce Bold"/>
              </a:rPr>
              <a:t>Observations - Challenges with ID &amp; Documentation</a:t>
            </a:r>
          </a:p>
        </p:txBody>
      </p:sp>
      <p:sp>
        <p:nvSpPr>
          <p:cNvPr id="7" name="TextBox 7"/>
          <p:cNvSpPr txBox="1"/>
          <p:nvPr/>
        </p:nvSpPr>
        <p:spPr>
          <a:xfrm>
            <a:off x="1852925" y="1735793"/>
            <a:ext cx="15406375" cy="6694205"/>
          </a:xfrm>
          <a:prstGeom prst="rect">
            <a:avLst/>
          </a:prstGeom>
        </p:spPr>
        <p:txBody>
          <a:bodyPr lIns="0" tIns="0" rIns="0" bIns="0" rtlCol="0" anchor="t">
            <a:spAutoFit/>
          </a:bodyPr>
          <a:lstStyle/>
          <a:p>
            <a:pPr algn="l">
              <a:lnSpc>
                <a:spcPts val="3455"/>
              </a:lnSpc>
            </a:pPr>
            <a:endParaRPr dirty="0"/>
          </a:p>
          <a:p>
            <a:pPr marL="540554" lvl="1" indent="-270277" algn="l">
              <a:lnSpc>
                <a:spcPts val="3455"/>
              </a:lnSpc>
              <a:buFont typeface="Arial"/>
              <a:buChar char="•"/>
            </a:pPr>
            <a:r>
              <a:rPr lang="en-US" sz="2503" spc="245" dirty="0">
                <a:solidFill>
                  <a:srgbClr val="231F20"/>
                </a:solidFill>
                <a:latin typeface="Open Sauce"/>
                <a:ea typeface="Open Sauce"/>
                <a:cs typeface="Open Sauce"/>
                <a:sym typeface="Open Sauce"/>
              </a:rPr>
              <a:t>Increase transparency - provide more information &amp; clarity around registration process, wait times, status of application among others</a:t>
            </a:r>
          </a:p>
          <a:p>
            <a:pPr algn="l">
              <a:lnSpc>
                <a:spcPts val="3455"/>
              </a:lnSpc>
            </a:pPr>
            <a:endParaRPr lang="en-US" sz="2503" spc="245" dirty="0">
              <a:solidFill>
                <a:srgbClr val="231F20"/>
              </a:solidFill>
              <a:latin typeface="Open Sauce"/>
              <a:ea typeface="Open Sauce"/>
              <a:cs typeface="Open Sauce"/>
              <a:sym typeface="Open Sauce"/>
            </a:endParaRPr>
          </a:p>
          <a:p>
            <a:pPr marL="540554" lvl="1" indent="-270277" algn="l">
              <a:lnSpc>
                <a:spcPts val="3455"/>
              </a:lnSpc>
              <a:buFont typeface="Arial"/>
              <a:buChar char="•"/>
            </a:pPr>
            <a:r>
              <a:rPr lang="en-US" sz="2503" spc="245" dirty="0">
                <a:solidFill>
                  <a:srgbClr val="231F20"/>
                </a:solidFill>
                <a:latin typeface="Open Sauce"/>
                <a:ea typeface="Open Sauce"/>
                <a:cs typeface="Open Sauce"/>
                <a:sym typeface="Open Sauce"/>
              </a:rPr>
              <a:t>Lift restrictions or resume registration for asylum seekers in Nairobi</a:t>
            </a:r>
          </a:p>
          <a:p>
            <a:pPr algn="l">
              <a:lnSpc>
                <a:spcPts val="3455"/>
              </a:lnSpc>
            </a:pPr>
            <a:endParaRPr lang="en-US" sz="2503" spc="245" dirty="0">
              <a:solidFill>
                <a:srgbClr val="231F20"/>
              </a:solidFill>
              <a:latin typeface="Open Sauce"/>
              <a:ea typeface="Open Sauce"/>
              <a:cs typeface="Open Sauce"/>
              <a:sym typeface="Open Sauce"/>
            </a:endParaRPr>
          </a:p>
          <a:p>
            <a:pPr marL="540554" lvl="1" indent="-270277" algn="l">
              <a:lnSpc>
                <a:spcPts val="3455"/>
              </a:lnSpc>
              <a:buFont typeface="Arial"/>
              <a:buChar char="•"/>
            </a:pPr>
            <a:r>
              <a:rPr lang="en-US" sz="2503" spc="245" dirty="0">
                <a:solidFill>
                  <a:srgbClr val="231F20"/>
                </a:solidFill>
                <a:latin typeface="Open Sauce"/>
                <a:ea typeface="Open Sauce"/>
                <a:cs typeface="Open Sauce"/>
                <a:sym typeface="Open Sauce"/>
              </a:rPr>
              <a:t>Expand registration services to other counties with larger populations of asylum seekers to reduce travel expenses</a:t>
            </a:r>
          </a:p>
          <a:p>
            <a:pPr algn="l">
              <a:lnSpc>
                <a:spcPts val="3455"/>
              </a:lnSpc>
            </a:pPr>
            <a:endParaRPr lang="en-US" sz="2503" spc="245" dirty="0">
              <a:solidFill>
                <a:srgbClr val="231F20"/>
              </a:solidFill>
              <a:latin typeface="Open Sauce"/>
              <a:ea typeface="Open Sauce"/>
              <a:cs typeface="Open Sauce"/>
              <a:sym typeface="Open Sauce"/>
            </a:endParaRPr>
          </a:p>
          <a:p>
            <a:pPr marL="540554" lvl="1" indent="-270277" algn="l">
              <a:lnSpc>
                <a:spcPts val="3455"/>
              </a:lnSpc>
              <a:buFont typeface="Arial"/>
              <a:buChar char="•"/>
            </a:pPr>
            <a:r>
              <a:rPr lang="en-US" sz="2503" spc="245" dirty="0">
                <a:solidFill>
                  <a:srgbClr val="231F20"/>
                </a:solidFill>
                <a:latin typeface="Open Sauce"/>
                <a:ea typeface="Open Sauce"/>
                <a:cs typeface="Open Sauce"/>
                <a:sym typeface="Open Sauce"/>
              </a:rPr>
              <a:t>Ease restrictions on transfer of cases from Kakuma to Nairobi for those people (with special cases) who were given movement passes and registered as Kakuma asylum-seekers but never moved there</a:t>
            </a:r>
          </a:p>
          <a:p>
            <a:pPr algn="l">
              <a:lnSpc>
                <a:spcPts val="3455"/>
              </a:lnSpc>
            </a:pPr>
            <a:endParaRPr lang="en-US" sz="2503" spc="245" dirty="0">
              <a:solidFill>
                <a:srgbClr val="231F20"/>
              </a:solidFill>
              <a:latin typeface="Open Sauce"/>
              <a:ea typeface="Open Sauce"/>
              <a:cs typeface="Open Sauce"/>
              <a:sym typeface="Open Sauce"/>
            </a:endParaRPr>
          </a:p>
          <a:p>
            <a:pPr marL="540554" lvl="1" indent="-270277" algn="l">
              <a:lnSpc>
                <a:spcPts val="3455"/>
              </a:lnSpc>
              <a:buFont typeface="Arial"/>
              <a:buChar char="•"/>
            </a:pPr>
            <a:r>
              <a:rPr lang="en-US" sz="2503" spc="245" dirty="0">
                <a:solidFill>
                  <a:srgbClr val="231F20"/>
                </a:solidFill>
                <a:latin typeface="Open Sauce"/>
                <a:ea typeface="Open Sauce"/>
                <a:cs typeface="Open Sauce"/>
                <a:sym typeface="Open Sauce"/>
              </a:rPr>
              <a:t>Universal/unified tool to collect data to be used and referenced by all relevant actors in this space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a:p>
        </p:txBody>
      </p:sp>
      <p:sp>
        <p:nvSpPr>
          <p:cNvPr id="3" name="Freeform 3"/>
          <p:cNvSpPr/>
          <p:nvPr/>
        </p:nvSpPr>
        <p:spPr>
          <a:xfrm rot="-10800000">
            <a:off x="-691975" y="-808868"/>
            <a:ext cx="8744064" cy="25119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0583146" y="1810871"/>
            <a:ext cx="7454371" cy="6665258"/>
            <a:chOff x="0" y="0"/>
            <a:chExt cx="9939161" cy="8887011"/>
          </a:xfrm>
        </p:grpSpPr>
        <p:sp>
          <p:nvSpPr>
            <p:cNvPr id="5" name="Freeform 5"/>
            <p:cNvSpPr/>
            <p:nvPr/>
          </p:nvSpPr>
          <p:spPr>
            <a:xfrm>
              <a:off x="0" y="2265045"/>
              <a:ext cx="9939161" cy="6621966"/>
            </a:xfrm>
            <a:custGeom>
              <a:avLst/>
              <a:gdLst/>
              <a:ahLst/>
              <a:cxnLst/>
              <a:rect l="l" t="t" r="r" b="b"/>
              <a:pathLst>
                <a:path w="9939161" h="6621966">
                  <a:moveTo>
                    <a:pt x="0" y="0"/>
                  </a:moveTo>
                  <a:lnTo>
                    <a:pt x="9939161" y="0"/>
                  </a:lnTo>
                  <a:lnTo>
                    <a:pt x="9939161" y="6621966"/>
                  </a:lnTo>
                  <a:lnTo>
                    <a:pt x="0" y="6621966"/>
                  </a:lnTo>
                  <a:lnTo>
                    <a:pt x="0" y="0"/>
                  </a:lnTo>
                  <a:close/>
                </a:path>
              </a:pathLst>
            </a:custGeom>
            <a:blipFill>
              <a:blip r:embed="rId5">
                <a:alphaModFix amt="83000"/>
              </a:blip>
              <a:stretch>
                <a:fillRect/>
              </a:stretch>
            </a:blipFill>
          </p:spPr>
          <p:txBody>
            <a:bodyPr/>
            <a:lstStyle/>
            <a:p>
              <a:endParaRPr lang="en-US"/>
            </a:p>
          </p:txBody>
        </p:sp>
        <p:grpSp>
          <p:nvGrpSpPr>
            <p:cNvPr id="6" name="Group 6"/>
            <p:cNvGrpSpPr/>
            <p:nvPr/>
          </p:nvGrpSpPr>
          <p:grpSpPr>
            <a:xfrm>
              <a:off x="984419" y="2265045"/>
              <a:ext cx="399699" cy="381274"/>
              <a:chOff x="0" y="0"/>
              <a:chExt cx="587326" cy="560252"/>
            </a:xfrm>
          </p:grpSpPr>
          <p:sp>
            <p:nvSpPr>
              <p:cNvPr id="7" name="Freeform 7"/>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425C98"/>
              </a:solidFill>
            </p:spPr>
            <p:txBody>
              <a:bodyPr/>
              <a:lstStyle/>
              <a:p>
                <a:endParaRPr lang="en-US"/>
              </a:p>
            </p:txBody>
          </p:sp>
        </p:grpSp>
        <p:grpSp>
          <p:nvGrpSpPr>
            <p:cNvPr id="8" name="Group 8"/>
            <p:cNvGrpSpPr/>
            <p:nvPr/>
          </p:nvGrpSpPr>
          <p:grpSpPr>
            <a:xfrm>
              <a:off x="280093" y="0"/>
              <a:ext cx="1807860" cy="2169727"/>
              <a:chOff x="0" y="0"/>
              <a:chExt cx="2656504" cy="3188238"/>
            </a:xfrm>
          </p:grpSpPr>
          <p:sp>
            <p:nvSpPr>
              <p:cNvPr id="9" name="Freeform 9"/>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425C98"/>
              </a:solidFill>
            </p:spPr>
            <p:txBody>
              <a:bodyPr/>
              <a:lstStyle/>
              <a:p>
                <a:endParaRPr lang="en-US"/>
              </a:p>
            </p:txBody>
          </p:sp>
        </p:grpSp>
        <p:grpSp>
          <p:nvGrpSpPr>
            <p:cNvPr id="10" name="Group 10"/>
            <p:cNvGrpSpPr/>
            <p:nvPr/>
          </p:nvGrpSpPr>
          <p:grpSpPr>
            <a:xfrm>
              <a:off x="3474491" y="2265045"/>
              <a:ext cx="399699" cy="381274"/>
              <a:chOff x="0" y="0"/>
              <a:chExt cx="587326" cy="560252"/>
            </a:xfrm>
          </p:grpSpPr>
          <p:sp>
            <p:nvSpPr>
              <p:cNvPr id="11" name="Freeform 11"/>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425C98"/>
              </a:solidFill>
            </p:spPr>
            <p:txBody>
              <a:bodyPr/>
              <a:lstStyle/>
              <a:p>
                <a:endParaRPr lang="en-US"/>
              </a:p>
            </p:txBody>
          </p:sp>
        </p:grpSp>
        <p:grpSp>
          <p:nvGrpSpPr>
            <p:cNvPr id="12" name="Group 12"/>
            <p:cNvGrpSpPr/>
            <p:nvPr/>
          </p:nvGrpSpPr>
          <p:grpSpPr>
            <a:xfrm>
              <a:off x="2770165" y="0"/>
              <a:ext cx="1807860" cy="2169727"/>
              <a:chOff x="0" y="0"/>
              <a:chExt cx="2656504" cy="3188238"/>
            </a:xfrm>
          </p:grpSpPr>
          <p:sp>
            <p:nvSpPr>
              <p:cNvPr id="13" name="Freeform 13"/>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425C98"/>
              </a:solidFill>
            </p:spPr>
            <p:txBody>
              <a:bodyPr/>
              <a:lstStyle/>
              <a:p>
                <a:endParaRPr lang="en-US"/>
              </a:p>
            </p:txBody>
          </p:sp>
        </p:grpSp>
        <p:grpSp>
          <p:nvGrpSpPr>
            <p:cNvPr id="14" name="Group 14"/>
            <p:cNvGrpSpPr/>
            <p:nvPr/>
          </p:nvGrpSpPr>
          <p:grpSpPr>
            <a:xfrm>
              <a:off x="5962561" y="2265045"/>
              <a:ext cx="399699" cy="381274"/>
              <a:chOff x="0" y="0"/>
              <a:chExt cx="587326" cy="560252"/>
            </a:xfrm>
          </p:grpSpPr>
          <p:sp>
            <p:nvSpPr>
              <p:cNvPr id="15" name="Freeform 15"/>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425C98"/>
              </a:solidFill>
            </p:spPr>
            <p:txBody>
              <a:bodyPr/>
              <a:lstStyle/>
              <a:p>
                <a:endParaRPr lang="en-US"/>
              </a:p>
            </p:txBody>
          </p:sp>
        </p:grpSp>
        <p:grpSp>
          <p:nvGrpSpPr>
            <p:cNvPr id="16" name="Group 16"/>
            <p:cNvGrpSpPr/>
            <p:nvPr/>
          </p:nvGrpSpPr>
          <p:grpSpPr>
            <a:xfrm>
              <a:off x="5258235" y="0"/>
              <a:ext cx="1807860" cy="2169727"/>
              <a:chOff x="0" y="0"/>
              <a:chExt cx="2656504" cy="3188238"/>
            </a:xfrm>
          </p:grpSpPr>
          <p:sp>
            <p:nvSpPr>
              <p:cNvPr id="17" name="Freeform 17"/>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425C98"/>
              </a:solidFill>
            </p:spPr>
            <p:txBody>
              <a:bodyPr/>
              <a:lstStyle/>
              <a:p>
                <a:endParaRPr lang="en-US"/>
              </a:p>
            </p:txBody>
          </p:sp>
        </p:grpSp>
        <p:grpSp>
          <p:nvGrpSpPr>
            <p:cNvPr id="18" name="Group 18"/>
            <p:cNvGrpSpPr/>
            <p:nvPr/>
          </p:nvGrpSpPr>
          <p:grpSpPr>
            <a:xfrm>
              <a:off x="8450631" y="2265045"/>
              <a:ext cx="399699" cy="381274"/>
              <a:chOff x="0" y="0"/>
              <a:chExt cx="587326" cy="560252"/>
            </a:xfrm>
          </p:grpSpPr>
          <p:sp>
            <p:nvSpPr>
              <p:cNvPr id="19" name="Freeform 19"/>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425C98"/>
              </a:solidFill>
            </p:spPr>
            <p:txBody>
              <a:bodyPr/>
              <a:lstStyle/>
              <a:p>
                <a:endParaRPr lang="en-US"/>
              </a:p>
            </p:txBody>
          </p:sp>
        </p:grpSp>
        <p:grpSp>
          <p:nvGrpSpPr>
            <p:cNvPr id="20" name="Group 20"/>
            <p:cNvGrpSpPr/>
            <p:nvPr/>
          </p:nvGrpSpPr>
          <p:grpSpPr>
            <a:xfrm>
              <a:off x="7746305" y="0"/>
              <a:ext cx="1807860" cy="2169727"/>
              <a:chOff x="0" y="0"/>
              <a:chExt cx="2656504" cy="3188238"/>
            </a:xfrm>
          </p:grpSpPr>
          <p:sp>
            <p:nvSpPr>
              <p:cNvPr id="21" name="Freeform 21"/>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425C98"/>
              </a:solidFill>
            </p:spPr>
            <p:txBody>
              <a:bodyPr/>
              <a:lstStyle/>
              <a:p>
                <a:endParaRPr lang="en-US"/>
              </a:p>
            </p:txBody>
          </p:sp>
        </p:grpSp>
        <p:sp>
          <p:nvSpPr>
            <p:cNvPr id="22" name="Freeform 22"/>
            <p:cNvSpPr/>
            <p:nvPr/>
          </p:nvSpPr>
          <p:spPr>
            <a:xfrm>
              <a:off x="3100706" y="356370"/>
              <a:ext cx="1024323" cy="1039442"/>
            </a:xfrm>
            <a:custGeom>
              <a:avLst/>
              <a:gdLst/>
              <a:ahLst/>
              <a:cxnLst/>
              <a:rect l="l" t="t" r="r" b="b"/>
              <a:pathLst>
                <a:path w="1024323" h="1039442">
                  <a:moveTo>
                    <a:pt x="0" y="0"/>
                  </a:moveTo>
                  <a:lnTo>
                    <a:pt x="1024323" y="0"/>
                  </a:lnTo>
                  <a:lnTo>
                    <a:pt x="1024323" y="1039443"/>
                  </a:lnTo>
                  <a:lnTo>
                    <a:pt x="0" y="10394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23"/>
            <p:cNvSpPr/>
            <p:nvPr/>
          </p:nvSpPr>
          <p:spPr>
            <a:xfrm>
              <a:off x="586431" y="418348"/>
              <a:ext cx="1195675" cy="977465"/>
            </a:xfrm>
            <a:custGeom>
              <a:avLst/>
              <a:gdLst/>
              <a:ahLst/>
              <a:cxnLst/>
              <a:rect l="l" t="t" r="r" b="b"/>
              <a:pathLst>
                <a:path w="1195675" h="977465">
                  <a:moveTo>
                    <a:pt x="0" y="0"/>
                  </a:moveTo>
                  <a:lnTo>
                    <a:pt x="1195676" y="0"/>
                  </a:lnTo>
                  <a:lnTo>
                    <a:pt x="1195676" y="977465"/>
                  </a:lnTo>
                  <a:lnTo>
                    <a:pt x="0" y="9774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Freeform 24"/>
            <p:cNvSpPr/>
            <p:nvPr/>
          </p:nvSpPr>
          <p:spPr>
            <a:xfrm>
              <a:off x="5633713" y="356370"/>
              <a:ext cx="1057395" cy="1285587"/>
            </a:xfrm>
            <a:custGeom>
              <a:avLst/>
              <a:gdLst/>
              <a:ahLst/>
              <a:cxnLst/>
              <a:rect l="l" t="t" r="r" b="b"/>
              <a:pathLst>
                <a:path w="1057395" h="1285587">
                  <a:moveTo>
                    <a:pt x="0" y="0"/>
                  </a:moveTo>
                  <a:lnTo>
                    <a:pt x="1057396" y="0"/>
                  </a:lnTo>
                  <a:lnTo>
                    <a:pt x="1057396" y="1285587"/>
                  </a:lnTo>
                  <a:lnTo>
                    <a:pt x="0" y="12855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25" name="Freeform 25"/>
          <p:cNvSpPr/>
          <p:nvPr/>
        </p:nvSpPr>
        <p:spPr>
          <a:xfrm>
            <a:off x="16661639" y="2089014"/>
            <a:ext cx="847449" cy="847449"/>
          </a:xfrm>
          <a:custGeom>
            <a:avLst/>
            <a:gdLst/>
            <a:ahLst/>
            <a:cxnLst/>
            <a:rect l="l" t="t" r="r" b="b"/>
            <a:pathLst>
              <a:path w="847449" h="847449">
                <a:moveTo>
                  <a:pt x="0" y="0"/>
                </a:moveTo>
                <a:lnTo>
                  <a:pt x="847449" y="0"/>
                </a:lnTo>
                <a:lnTo>
                  <a:pt x="847449" y="847449"/>
                </a:lnTo>
                <a:lnTo>
                  <a:pt x="0" y="8474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6" name="TextBox 26"/>
          <p:cNvSpPr txBox="1"/>
          <p:nvPr/>
        </p:nvSpPr>
        <p:spPr>
          <a:xfrm>
            <a:off x="1537310" y="2354473"/>
            <a:ext cx="9276789" cy="496090"/>
          </a:xfrm>
          <a:prstGeom prst="rect">
            <a:avLst/>
          </a:prstGeom>
        </p:spPr>
        <p:txBody>
          <a:bodyPr lIns="0" tIns="0" rIns="0" bIns="0" rtlCol="0" anchor="t">
            <a:spAutoFit/>
          </a:bodyPr>
          <a:lstStyle/>
          <a:p>
            <a:pPr marL="0" lvl="0" indent="0" algn="l">
              <a:lnSpc>
                <a:spcPts val="3977"/>
              </a:lnSpc>
              <a:spcBef>
                <a:spcPct val="0"/>
              </a:spcBef>
            </a:pPr>
            <a:r>
              <a:rPr lang="en-US" sz="2882" b="1" spc="282">
                <a:solidFill>
                  <a:srgbClr val="231F20"/>
                </a:solidFill>
                <a:latin typeface="Open Sauce Bold"/>
                <a:ea typeface="Open Sauce Bold"/>
                <a:cs typeface="Open Sauce Bold"/>
                <a:sym typeface="Open Sauce Bold"/>
              </a:rPr>
              <a:t>Employment</a:t>
            </a:r>
          </a:p>
        </p:txBody>
      </p:sp>
      <p:sp>
        <p:nvSpPr>
          <p:cNvPr id="27" name="TextBox 27"/>
          <p:cNvSpPr txBox="1"/>
          <p:nvPr/>
        </p:nvSpPr>
        <p:spPr>
          <a:xfrm>
            <a:off x="457908" y="2211422"/>
            <a:ext cx="848449" cy="763141"/>
          </a:xfrm>
          <a:prstGeom prst="rect">
            <a:avLst/>
          </a:prstGeom>
        </p:spPr>
        <p:txBody>
          <a:bodyPr lIns="0" tIns="0" rIns="0" bIns="0" rtlCol="0" anchor="t">
            <a:spAutoFit/>
          </a:bodyPr>
          <a:lstStyle/>
          <a:p>
            <a:pPr marL="0" lvl="0" indent="0" algn="l">
              <a:lnSpc>
                <a:spcPts val="6256"/>
              </a:lnSpc>
              <a:spcBef>
                <a:spcPct val="0"/>
              </a:spcBef>
            </a:pPr>
            <a:r>
              <a:rPr lang="en-US" sz="4533" b="1" spc="444">
                <a:solidFill>
                  <a:srgbClr val="FF865E"/>
                </a:solidFill>
                <a:latin typeface="Open Sauce Bold"/>
                <a:ea typeface="Open Sauce Bold"/>
                <a:cs typeface="Open Sauce Bold"/>
                <a:sym typeface="Open Sauce Bold"/>
              </a:rPr>
              <a:t>01</a:t>
            </a:r>
          </a:p>
        </p:txBody>
      </p:sp>
      <p:sp>
        <p:nvSpPr>
          <p:cNvPr id="28" name="TextBox 28"/>
          <p:cNvSpPr txBox="1"/>
          <p:nvPr/>
        </p:nvSpPr>
        <p:spPr>
          <a:xfrm>
            <a:off x="1425653" y="2917413"/>
            <a:ext cx="9038198" cy="7058815"/>
          </a:xfrm>
          <a:prstGeom prst="rect">
            <a:avLst/>
          </a:prstGeom>
        </p:spPr>
        <p:txBody>
          <a:bodyPr lIns="0" tIns="0" rIns="0" bIns="0" rtlCol="0" anchor="t">
            <a:spAutoFit/>
          </a:bodyPr>
          <a:lstStyle/>
          <a:p>
            <a:pPr marL="622252" lvl="1" indent="-311126" algn="l">
              <a:lnSpc>
                <a:spcPts val="3977"/>
              </a:lnSpc>
              <a:buFont typeface="Arial"/>
              <a:buChar char="•"/>
            </a:pPr>
            <a:r>
              <a:rPr lang="en-US" sz="2882" spc="282">
                <a:solidFill>
                  <a:srgbClr val="231F20"/>
                </a:solidFill>
                <a:latin typeface="Open Sauce"/>
                <a:ea typeface="Open Sauce"/>
                <a:cs typeface="Open Sauce"/>
                <a:sym typeface="Open Sauce"/>
              </a:rPr>
              <a:t>Citizenship &amp; Immigration Act require those seeking employment apply for Class M</a:t>
            </a:r>
          </a:p>
          <a:p>
            <a:pPr marL="622252" lvl="1" indent="-311126" algn="l">
              <a:lnSpc>
                <a:spcPts val="3977"/>
              </a:lnSpc>
              <a:buFont typeface="Arial"/>
              <a:buChar char="•"/>
            </a:pPr>
            <a:r>
              <a:rPr lang="en-US" sz="2882" spc="282">
                <a:solidFill>
                  <a:srgbClr val="231F20"/>
                </a:solidFill>
                <a:latin typeface="Open Sauce"/>
                <a:ea typeface="Open Sauce"/>
                <a:cs typeface="Open Sauce"/>
                <a:sym typeface="Open Sauce"/>
              </a:rPr>
              <a:t>Many barriers for refugees - employers must justify why not Kenyans, arduous process and documentation requirements (7), difficulty in accessing application platform, long wait times, inaccess to feedback on application, low success rates, short validity period (2 years)</a:t>
            </a:r>
          </a:p>
          <a:p>
            <a:pPr marL="622252" lvl="1" indent="-311126" algn="l">
              <a:lnSpc>
                <a:spcPts val="3977"/>
              </a:lnSpc>
              <a:buFont typeface="Arial"/>
              <a:buChar char="•"/>
            </a:pPr>
            <a:r>
              <a:rPr lang="en-US" sz="2882" spc="282">
                <a:solidFill>
                  <a:srgbClr val="231F20"/>
                </a:solidFill>
                <a:latin typeface="Open Sauce"/>
                <a:ea typeface="Open Sauce"/>
                <a:cs typeface="Open Sauce"/>
                <a:sym typeface="Open Sauce"/>
              </a:rPr>
              <a:t>Contrast to business license application - seemingly more efficient and higher success rate</a:t>
            </a:r>
          </a:p>
        </p:txBody>
      </p:sp>
      <p:sp>
        <p:nvSpPr>
          <p:cNvPr id="29" name="TextBox 29"/>
          <p:cNvSpPr txBox="1"/>
          <p:nvPr/>
        </p:nvSpPr>
        <p:spPr>
          <a:xfrm>
            <a:off x="715855" y="585380"/>
            <a:ext cx="17321661" cy="1225491"/>
          </a:xfrm>
          <a:prstGeom prst="rect">
            <a:avLst/>
          </a:prstGeom>
        </p:spPr>
        <p:txBody>
          <a:bodyPr lIns="0" tIns="0" rIns="0" bIns="0" rtlCol="0" anchor="t">
            <a:spAutoFit/>
          </a:bodyPr>
          <a:lstStyle/>
          <a:p>
            <a:pPr marL="0" lvl="0" indent="0" algn="l">
              <a:lnSpc>
                <a:spcPts val="4476"/>
              </a:lnSpc>
              <a:spcBef>
                <a:spcPct val="0"/>
              </a:spcBef>
            </a:pPr>
            <a:r>
              <a:rPr lang="en-US" sz="4521" spc="158">
                <a:solidFill>
                  <a:srgbClr val="162B58"/>
                </a:solidFill>
                <a:latin typeface="Codec Pro ExtraBold"/>
                <a:ea typeface="Codec Pro ExtraBold"/>
                <a:cs typeface="Codec Pro ExtraBold"/>
                <a:sym typeface="Codec Pro ExtraBold"/>
              </a:rPr>
              <a:t>How do these challenges operate as barriers to positive socio-economic outcomes?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a:p>
        </p:txBody>
      </p:sp>
      <p:sp>
        <p:nvSpPr>
          <p:cNvPr id="3" name="Freeform 3"/>
          <p:cNvSpPr/>
          <p:nvPr/>
        </p:nvSpPr>
        <p:spPr>
          <a:xfrm rot="-10800000">
            <a:off x="-691975" y="-808868"/>
            <a:ext cx="8744064" cy="25119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0583146" y="1810871"/>
            <a:ext cx="7454371" cy="6665258"/>
            <a:chOff x="0" y="0"/>
            <a:chExt cx="9939161" cy="8887011"/>
          </a:xfrm>
        </p:grpSpPr>
        <p:sp>
          <p:nvSpPr>
            <p:cNvPr id="5" name="Freeform 5"/>
            <p:cNvSpPr/>
            <p:nvPr/>
          </p:nvSpPr>
          <p:spPr>
            <a:xfrm>
              <a:off x="0" y="2265045"/>
              <a:ext cx="9939161" cy="6621966"/>
            </a:xfrm>
            <a:custGeom>
              <a:avLst/>
              <a:gdLst/>
              <a:ahLst/>
              <a:cxnLst/>
              <a:rect l="l" t="t" r="r" b="b"/>
              <a:pathLst>
                <a:path w="9939161" h="6621966">
                  <a:moveTo>
                    <a:pt x="0" y="0"/>
                  </a:moveTo>
                  <a:lnTo>
                    <a:pt x="9939161" y="0"/>
                  </a:lnTo>
                  <a:lnTo>
                    <a:pt x="9939161" y="6621966"/>
                  </a:lnTo>
                  <a:lnTo>
                    <a:pt x="0" y="6621966"/>
                  </a:lnTo>
                  <a:lnTo>
                    <a:pt x="0" y="0"/>
                  </a:lnTo>
                  <a:close/>
                </a:path>
              </a:pathLst>
            </a:custGeom>
            <a:blipFill>
              <a:blip r:embed="rId5">
                <a:alphaModFix amt="83000"/>
              </a:blip>
              <a:stretch>
                <a:fillRect/>
              </a:stretch>
            </a:blipFill>
          </p:spPr>
          <p:txBody>
            <a:bodyPr/>
            <a:lstStyle/>
            <a:p>
              <a:endParaRPr lang="en-US"/>
            </a:p>
          </p:txBody>
        </p:sp>
        <p:grpSp>
          <p:nvGrpSpPr>
            <p:cNvPr id="6" name="Group 6"/>
            <p:cNvGrpSpPr/>
            <p:nvPr/>
          </p:nvGrpSpPr>
          <p:grpSpPr>
            <a:xfrm>
              <a:off x="984419" y="2265045"/>
              <a:ext cx="399699" cy="381274"/>
              <a:chOff x="0" y="0"/>
              <a:chExt cx="587326" cy="560252"/>
            </a:xfrm>
          </p:grpSpPr>
          <p:sp>
            <p:nvSpPr>
              <p:cNvPr id="7" name="Freeform 7"/>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425C98"/>
              </a:solidFill>
            </p:spPr>
            <p:txBody>
              <a:bodyPr/>
              <a:lstStyle/>
              <a:p>
                <a:endParaRPr lang="en-US"/>
              </a:p>
            </p:txBody>
          </p:sp>
        </p:grpSp>
        <p:grpSp>
          <p:nvGrpSpPr>
            <p:cNvPr id="8" name="Group 8"/>
            <p:cNvGrpSpPr/>
            <p:nvPr/>
          </p:nvGrpSpPr>
          <p:grpSpPr>
            <a:xfrm>
              <a:off x="280093" y="0"/>
              <a:ext cx="1807860" cy="2169727"/>
              <a:chOff x="0" y="0"/>
              <a:chExt cx="2656504" cy="3188238"/>
            </a:xfrm>
          </p:grpSpPr>
          <p:sp>
            <p:nvSpPr>
              <p:cNvPr id="9" name="Freeform 9"/>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425C98"/>
              </a:solidFill>
            </p:spPr>
            <p:txBody>
              <a:bodyPr/>
              <a:lstStyle/>
              <a:p>
                <a:endParaRPr lang="en-US"/>
              </a:p>
            </p:txBody>
          </p:sp>
        </p:grpSp>
        <p:grpSp>
          <p:nvGrpSpPr>
            <p:cNvPr id="10" name="Group 10"/>
            <p:cNvGrpSpPr/>
            <p:nvPr/>
          </p:nvGrpSpPr>
          <p:grpSpPr>
            <a:xfrm>
              <a:off x="3474491" y="2265045"/>
              <a:ext cx="399699" cy="381274"/>
              <a:chOff x="0" y="0"/>
              <a:chExt cx="587326" cy="560252"/>
            </a:xfrm>
          </p:grpSpPr>
          <p:sp>
            <p:nvSpPr>
              <p:cNvPr id="11" name="Freeform 11"/>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425C98"/>
              </a:solidFill>
            </p:spPr>
            <p:txBody>
              <a:bodyPr/>
              <a:lstStyle/>
              <a:p>
                <a:endParaRPr lang="en-US"/>
              </a:p>
            </p:txBody>
          </p:sp>
        </p:grpSp>
        <p:grpSp>
          <p:nvGrpSpPr>
            <p:cNvPr id="12" name="Group 12"/>
            <p:cNvGrpSpPr/>
            <p:nvPr/>
          </p:nvGrpSpPr>
          <p:grpSpPr>
            <a:xfrm>
              <a:off x="2770165" y="0"/>
              <a:ext cx="1807860" cy="2169727"/>
              <a:chOff x="0" y="0"/>
              <a:chExt cx="2656504" cy="3188238"/>
            </a:xfrm>
          </p:grpSpPr>
          <p:sp>
            <p:nvSpPr>
              <p:cNvPr id="13" name="Freeform 13"/>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425C98"/>
              </a:solidFill>
            </p:spPr>
            <p:txBody>
              <a:bodyPr/>
              <a:lstStyle/>
              <a:p>
                <a:endParaRPr lang="en-US"/>
              </a:p>
            </p:txBody>
          </p:sp>
        </p:grpSp>
        <p:grpSp>
          <p:nvGrpSpPr>
            <p:cNvPr id="14" name="Group 14"/>
            <p:cNvGrpSpPr/>
            <p:nvPr/>
          </p:nvGrpSpPr>
          <p:grpSpPr>
            <a:xfrm>
              <a:off x="5962561" y="2265045"/>
              <a:ext cx="399699" cy="381274"/>
              <a:chOff x="0" y="0"/>
              <a:chExt cx="587326" cy="560252"/>
            </a:xfrm>
          </p:grpSpPr>
          <p:sp>
            <p:nvSpPr>
              <p:cNvPr id="15" name="Freeform 15"/>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425C98"/>
              </a:solidFill>
            </p:spPr>
            <p:txBody>
              <a:bodyPr/>
              <a:lstStyle/>
              <a:p>
                <a:endParaRPr lang="en-US"/>
              </a:p>
            </p:txBody>
          </p:sp>
        </p:grpSp>
        <p:grpSp>
          <p:nvGrpSpPr>
            <p:cNvPr id="16" name="Group 16"/>
            <p:cNvGrpSpPr/>
            <p:nvPr/>
          </p:nvGrpSpPr>
          <p:grpSpPr>
            <a:xfrm>
              <a:off x="5258235" y="0"/>
              <a:ext cx="1807860" cy="2169727"/>
              <a:chOff x="0" y="0"/>
              <a:chExt cx="2656504" cy="3188238"/>
            </a:xfrm>
          </p:grpSpPr>
          <p:sp>
            <p:nvSpPr>
              <p:cNvPr id="17" name="Freeform 17"/>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425C98"/>
              </a:solidFill>
            </p:spPr>
            <p:txBody>
              <a:bodyPr/>
              <a:lstStyle/>
              <a:p>
                <a:endParaRPr lang="en-US"/>
              </a:p>
            </p:txBody>
          </p:sp>
        </p:grpSp>
        <p:grpSp>
          <p:nvGrpSpPr>
            <p:cNvPr id="18" name="Group 18"/>
            <p:cNvGrpSpPr/>
            <p:nvPr/>
          </p:nvGrpSpPr>
          <p:grpSpPr>
            <a:xfrm>
              <a:off x="8450631" y="2265045"/>
              <a:ext cx="399699" cy="381274"/>
              <a:chOff x="0" y="0"/>
              <a:chExt cx="587326" cy="560252"/>
            </a:xfrm>
          </p:grpSpPr>
          <p:sp>
            <p:nvSpPr>
              <p:cNvPr id="19" name="Freeform 19"/>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425C98"/>
              </a:solidFill>
            </p:spPr>
            <p:txBody>
              <a:bodyPr/>
              <a:lstStyle/>
              <a:p>
                <a:endParaRPr lang="en-US"/>
              </a:p>
            </p:txBody>
          </p:sp>
        </p:grpSp>
        <p:grpSp>
          <p:nvGrpSpPr>
            <p:cNvPr id="20" name="Group 20"/>
            <p:cNvGrpSpPr/>
            <p:nvPr/>
          </p:nvGrpSpPr>
          <p:grpSpPr>
            <a:xfrm>
              <a:off x="7746305" y="0"/>
              <a:ext cx="1807860" cy="2169727"/>
              <a:chOff x="0" y="0"/>
              <a:chExt cx="2656504" cy="3188238"/>
            </a:xfrm>
          </p:grpSpPr>
          <p:sp>
            <p:nvSpPr>
              <p:cNvPr id="21" name="Freeform 21"/>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425C98"/>
              </a:solidFill>
            </p:spPr>
            <p:txBody>
              <a:bodyPr/>
              <a:lstStyle/>
              <a:p>
                <a:endParaRPr lang="en-US"/>
              </a:p>
            </p:txBody>
          </p:sp>
        </p:grpSp>
        <p:sp>
          <p:nvSpPr>
            <p:cNvPr id="22" name="Freeform 22"/>
            <p:cNvSpPr/>
            <p:nvPr/>
          </p:nvSpPr>
          <p:spPr>
            <a:xfrm>
              <a:off x="3100706" y="356370"/>
              <a:ext cx="1024323" cy="1039442"/>
            </a:xfrm>
            <a:custGeom>
              <a:avLst/>
              <a:gdLst/>
              <a:ahLst/>
              <a:cxnLst/>
              <a:rect l="l" t="t" r="r" b="b"/>
              <a:pathLst>
                <a:path w="1024323" h="1039442">
                  <a:moveTo>
                    <a:pt x="0" y="0"/>
                  </a:moveTo>
                  <a:lnTo>
                    <a:pt x="1024323" y="0"/>
                  </a:lnTo>
                  <a:lnTo>
                    <a:pt x="1024323" y="1039443"/>
                  </a:lnTo>
                  <a:lnTo>
                    <a:pt x="0" y="10394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23"/>
            <p:cNvSpPr/>
            <p:nvPr/>
          </p:nvSpPr>
          <p:spPr>
            <a:xfrm>
              <a:off x="586431" y="418348"/>
              <a:ext cx="1195675" cy="977465"/>
            </a:xfrm>
            <a:custGeom>
              <a:avLst/>
              <a:gdLst/>
              <a:ahLst/>
              <a:cxnLst/>
              <a:rect l="l" t="t" r="r" b="b"/>
              <a:pathLst>
                <a:path w="1195675" h="977465">
                  <a:moveTo>
                    <a:pt x="0" y="0"/>
                  </a:moveTo>
                  <a:lnTo>
                    <a:pt x="1195676" y="0"/>
                  </a:lnTo>
                  <a:lnTo>
                    <a:pt x="1195676" y="977465"/>
                  </a:lnTo>
                  <a:lnTo>
                    <a:pt x="0" y="9774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Freeform 24"/>
            <p:cNvSpPr/>
            <p:nvPr/>
          </p:nvSpPr>
          <p:spPr>
            <a:xfrm>
              <a:off x="5633713" y="356370"/>
              <a:ext cx="1057395" cy="1285587"/>
            </a:xfrm>
            <a:custGeom>
              <a:avLst/>
              <a:gdLst/>
              <a:ahLst/>
              <a:cxnLst/>
              <a:rect l="l" t="t" r="r" b="b"/>
              <a:pathLst>
                <a:path w="1057395" h="1285587">
                  <a:moveTo>
                    <a:pt x="0" y="0"/>
                  </a:moveTo>
                  <a:lnTo>
                    <a:pt x="1057396" y="0"/>
                  </a:lnTo>
                  <a:lnTo>
                    <a:pt x="1057396" y="1285587"/>
                  </a:lnTo>
                  <a:lnTo>
                    <a:pt x="0" y="12855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25" name="Freeform 25"/>
          <p:cNvSpPr/>
          <p:nvPr/>
        </p:nvSpPr>
        <p:spPr>
          <a:xfrm>
            <a:off x="16661639" y="2089014"/>
            <a:ext cx="847449" cy="847449"/>
          </a:xfrm>
          <a:custGeom>
            <a:avLst/>
            <a:gdLst/>
            <a:ahLst/>
            <a:cxnLst/>
            <a:rect l="l" t="t" r="r" b="b"/>
            <a:pathLst>
              <a:path w="847449" h="847449">
                <a:moveTo>
                  <a:pt x="0" y="0"/>
                </a:moveTo>
                <a:lnTo>
                  <a:pt x="847449" y="0"/>
                </a:lnTo>
                <a:lnTo>
                  <a:pt x="847449" y="847449"/>
                </a:lnTo>
                <a:lnTo>
                  <a:pt x="0" y="8474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6" name="TextBox 26"/>
          <p:cNvSpPr txBox="1"/>
          <p:nvPr/>
        </p:nvSpPr>
        <p:spPr>
          <a:xfrm>
            <a:off x="1537310" y="2354473"/>
            <a:ext cx="9276789" cy="496090"/>
          </a:xfrm>
          <a:prstGeom prst="rect">
            <a:avLst/>
          </a:prstGeom>
        </p:spPr>
        <p:txBody>
          <a:bodyPr lIns="0" tIns="0" rIns="0" bIns="0" rtlCol="0" anchor="t">
            <a:spAutoFit/>
          </a:bodyPr>
          <a:lstStyle/>
          <a:p>
            <a:pPr marL="0" lvl="0" indent="0" algn="l">
              <a:lnSpc>
                <a:spcPts val="3977"/>
              </a:lnSpc>
              <a:spcBef>
                <a:spcPct val="0"/>
              </a:spcBef>
            </a:pPr>
            <a:r>
              <a:rPr lang="en-US" sz="2882" b="1" spc="282">
                <a:solidFill>
                  <a:srgbClr val="231F20"/>
                </a:solidFill>
                <a:latin typeface="Open Sauce Bold"/>
                <a:ea typeface="Open Sauce Bold"/>
                <a:cs typeface="Open Sauce Bold"/>
                <a:sym typeface="Open Sauce Bold"/>
              </a:rPr>
              <a:t>Employment</a:t>
            </a:r>
          </a:p>
        </p:txBody>
      </p:sp>
      <p:sp>
        <p:nvSpPr>
          <p:cNvPr id="27" name="TextBox 27"/>
          <p:cNvSpPr txBox="1"/>
          <p:nvPr/>
        </p:nvSpPr>
        <p:spPr>
          <a:xfrm>
            <a:off x="457908" y="2211422"/>
            <a:ext cx="1079402" cy="763141"/>
          </a:xfrm>
          <a:prstGeom prst="rect">
            <a:avLst/>
          </a:prstGeom>
        </p:spPr>
        <p:txBody>
          <a:bodyPr lIns="0" tIns="0" rIns="0" bIns="0" rtlCol="0" anchor="t">
            <a:spAutoFit/>
          </a:bodyPr>
          <a:lstStyle/>
          <a:p>
            <a:pPr marL="0" lvl="0" indent="0" algn="l">
              <a:lnSpc>
                <a:spcPts val="6256"/>
              </a:lnSpc>
              <a:spcBef>
                <a:spcPct val="0"/>
              </a:spcBef>
            </a:pPr>
            <a:r>
              <a:rPr lang="en-US" sz="4533" b="1" spc="444">
                <a:solidFill>
                  <a:srgbClr val="FF865E"/>
                </a:solidFill>
                <a:latin typeface="Open Sauce Bold"/>
                <a:ea typeface="Open Sauce Bold"/>
                <a:cs typeface="Open Sauce Bold"/>
                <a:sym typeface="Open Sauce Bold"/>
              </a:rPr>
              <a:t>02</a:t>
            </a:r>
          </a:p>
        </p:txBody>
      </p:sp>
      <p:sp>
        <p:nvSpPr>
          <p:cNvPr id="28" name="TextBox 28"/>
          <p:cNvSpPr txBox="1"/>
          <p:nvPr/>
        </p:nvSpPr>
        <p:spPr>
          <a:xfrm>
            <a:off x="1425653" y="2917413"/>
            <a:ext cx="9038198" cy="5544340"/>
          </a:xfrm>
          <a:prstGeom prst="rect">
            <a:avLst/>
          </a:prstGeom>
        </p:spPr>
        <p:txBody>
          <a:bodyPr lIns="0" tIns="0" rIns="0" bIns="0" rtlCol="0" anchor="t">
            <a:spAutoFit/>
          </a:bodyPr>
          <a:lstStyle/>
          <a:p>
            <a:pPr marL="622252" lvl="1" indent="-311126" algn="l">
              <a:lnSpc>
                <a:spcPts val="3977"/>
              </a:lnSpc>
              <a:buFont typeface="Arial"/>
              <a:buChar char="•"/>
            </a:pPr>
            <a:r>
              <a:rPr lang="en-US" sz="2882" spc="282">
                <a:solidFill>
                  <a:srgbClr val="231F20"/>
                </a:solidFill>
                <a:latin typeface="Open Sauce"/>
                <a:ea typeface="Open Sauce"/>
                <a:cs typeface="Open Sauce"/>
                <a:sym typeface="Open Sauce"/>
              </a:rPr>
              <a:t>Citizenship &amp; Immigration Act require those seeking employment apply for Class M</a:t>
            </a:r>
          </a:p>
          <a:p>
            <a:pPr marL="622252" lvl="1" indent="-311126" algn="l">
              <a:lnSpc>
                <a:spcPts val="3977"/>
              </a:lnSpc>
              <a:buFont typeface="Arial"/>
              <a:buChar char="•"/>
            </a:pPr>
            <a:r>
              <a:rPr lang="en-US" sz="2882" spc="282">
                <a:solidFill>
                  <a:srgbClr val="231F20"/>
                </a:solidFill>
                <a:latin typeface="Open Sauce"/>
                <a:ea typeface="Open Sauce"/>
                <a:cs typeface="Open Sauce"/>
                <a:sym typeface="Open Sauce"/>
              </a:rPr>
              <a:t>Many barriers for refugees - employers must justify why not Kenyans, arduous process and documentation requirements (7), difficulty in accessing application platform, long wait times, inaccess to feedback on application, low success rates, short validity period (2 years)</a:t>
            </a:r>
          </a:p>
        </p:txBody>
      </p:sp>
      <p:sp>
        <p:nvSpPr>
          <p:cNvPr id="29" name="TextBox 29"/>
          <p:cNvSpPr txBox="1"/>
          <p:nvPr/>
        </p:nvSpPr>
        <p:spPr>
          <a:xfrm>
            <a:off x="715855" y="585380"/>
            <a:ext cx="17321661" cy="1225491"/>
          </a:xfrm>
          <a:prstGeom prst="rect">
            <a:avLst/>
          </a:prstGeom>
        </p:spPr>
        <p:txBody>
          <a:bodyPr lIns="0" tIns="0" rIns="0" bIns="0" rtlCol="0" anchor="t">
            <a:spAutoFit/>
          </a:bodyPr>
          <a:lstStyle/>
          <a:p>
            <a:pPr marL="0" lvl="0" indent="0" algn="l">
              <a:lnSpc>
                <a:spcPts val="4476"/>
              </a:lnSpc>
              <a:spcBef>
                <a:spcPct val="0"/>
              </a:spcBef>
            </a:pPr>
            <a:r>
              <a:rPr lang="en-US" sz="4521" spc="158">
                <a:solidFill>
                  <a:srgbClr val="162B58"/>
                </a:solidFill>
                <a:latin typeface="Codec Pro ExtraBold"/>
                <a:ea typeface="Codec Pro ExtraBold"/>
                <a:cs typeface="Codec Pro ExtraBold"/>
                <a:sym typeface="Codec Pro ExtraBold"/>
              </a:rPr>
              <a:t>How do these challenges operate as barriers to positive socio-economic outcomes?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691975" y="-808868"/>
            <a:ext cx="8744064" cy="25119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583146" y="1810871"/>
            <a:ext cx="7454371" cy="6665258"/>
            <a:chOff x="0" y="0"/>
            <a:chExt cx="9939161" cy="8887011"/>
          </a:xfrm>
        </p:grpSpPr>
        <p:sp>
          <p:nvSpPr>
            <p:cNvPr id="4" name="Freeform 4"/>
            <p:cNvSpPr/>
            <p:nvPr/>
          </p:nvSpPr>
          <p:spPr>
            <a:xfrm>
              <a:off x="0" y="2265045"/>
              <a:ext cx="9939161" cy="6621966"/>
            </a:xfrm>
            <a:custGeom>
              <a:avLst/>
              <a:gdLst/>
              <a:ahLst/>
              <a:cxnLst/>
              <a:rect l="l" t="t" r="r" b="b"/>
              <a:pathLst>
                <a:path w="9939161" h="6621966">
                  <a:moveTo>
                    <a:pt x="0" y="0"/>
                  </a:moveTo>
                  <a:lnTo>
                    <a:pt x="9939161" y="0"/>
                  </a:lnTo>
                  <a:lnTo>
                    <a:pt x="9939161" y="6621966"/>
                  </a:lnTo>
                  <a:lnTo>
                    <a:pt x="0" y="6621966"/>
                  </a:lnTo>
                  <a:lnTo>
                    <a:pt x="0" y="0"/>
                  </a:lnTo>
                  <a:close/>
                </a:path>
              </a:pathLst>
            </a:custGeom>
            <a:blipFill>
              <a:blip r:embed="rId4">
                <a:alphaModFix amt="83000"/>
              </a:blip>
              <a:stretch>
                <a:fillRect/>
              </a:stretch>
            </a:blipFill>
          </p:spPr>
          <p:txBody>
            <a:bodyPr/>
            <a:lstStyle/>
            <a:p>
              <a:endParaRPr lang="en-US"/>
            </a:p>
          </p:txBody>
        </p:sp>
        <p:grpSp>
          <p:nvGrpSpPr>
            <p:cNvPr id="5" name="Group 5"/>
            <p:cNvGrpSpPr/>
            <p:nvPr/>
          </p:nvGrpSpPr>
          <p:grpSpPr>
            <a:xfrm>
              <a:off x="984419" y="2265045"/>
              <a:ext cx="399699" cy="381274"/>
              <a:chOff x="0" y="0"/>
              <a:chExt cx="587326" cy="560252"/>
            </a:xfrm>
          </p:grpSpPr>
          <p:sp>
            <p:nvSpPr>
              <p:cNvPr id="6" name="Freeform 6"/>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425C98"/>
              </a:solidFill>
            </p:spPr>
            <p:txBody>
              <a:bodyPr/>
              <a:lstStyle/>
              <a:p>
                <a:endParaRPr lang="en-US"/>
              </a:p>
            </p:txBody>
          </p:sp>
        </p:grpSp>
        <p:grpSp>
          <p:nvGrpSpPr>
            <p:cNvPr id="7" name="Group 7"/>
            <p:cNvGrpSpPr/>
            <p:nvPr/>
          </p:nvGrpSpPr>
          <p:grpSpPr>
            <a:xfrm>
              <a:off x="280093" y="0"/>
              <a:ext cx="1807860" cy="2169727"/>
              <a:chOff x="0" y="0"/>
              <a:chExt cx="2656504" cy="3188238"/>
            </a:xfrm>
          </p:grpSpPr>
          <p:sp>
            <p:nvSpPr>
              <p:cNvPr id="8" name="Freeform 8"/>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425C98"/>
              </a:solidFill>
            </p:spPr>
            <p:txBody>
              <a:bodyPr/>
              <a:lstStyle/>
              <a:p>
                <a:endParaRPr lang="en-US"/>
              </a:p>
            </p:txBody>
          </p:sp>
        </p:grpSp>
        <p:grpSp>
          <p:nvGrpSpPr>
            <p:cNvPr id="9" name="Group 9"/>
            <p:cNvGrpSpPr/>
            <p:nvPr/>
          </p:nvGrpSpPr>
          <p:grpSpPr>
            <a:xfrm>
              <a:off x="3474491" y="2265045"/>
              <a:ext cx="399699" cy="381274"/>
              <a:chOff x="0" y="0"/>
              <a:chExt cx="587326" cy="560252"/>
            </a:xfrm>
          </p:grpSpPr>
          <p:sp>
            <p:nvSpPr>
              <p:cNvPr id="10" name="Freeform 10"/>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425C98"/>
              </a:solidFill>
            </p:spPr>
            <p:txBody>
              <a:bodyPr/>
              <a:lstStyle/>
              <a:p>
                <a:endParaRPr lang="en-US"/>
              </a:p>
            </p:txBody>
          </p:sp>
        </p:grpSp>
        <p:grpSp>
          <p:nvGrpSpPr>
            <p:cNvPr id="11" name="Group 11"/>
            <p:cNvGrpSpPr/>
            <p:nvPr/>
          </p:nvGrpSpPr>
          <p:grpSpPr>
            <a:xfrm>
              <a:off x="2770165" y="0"/>
              <a:ext cx="1807860" cy="2169727"/>
              <a:chOff x="0" y="0"/>
              <a:chExt cx="2656504" cy="3188238"/>
            </a:xfrm>
          </p:grpSpPr>
          <p:sp>
            <p:nvSpPr>
              <p:cNvPr id="12" name="Freeform 12"/>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425C98"/>
              </a:solidFill>
            </p:spPr>
            <p:txBody>
              <a:bodyPr/>
              <a:lstStyle/>
              <a:p>
                <a:endParaRPr lang="en-US"/>
              </a:p>
            </p:txBody>
          </p:sp>
        </p:grpSp>
        <p:grpSp>
          <p:nvGrpSpPr>
            <p:cNvPr id="13" name="Group 13"/>
            <p:cNvGrpSpPr/>
            <p:nvPr/>
          </p:nvGrpSpPr>
          <p:grpSpPr>
            <a:xfrm>
              <a:off x="5962561" y="2265045"/>
              <a:ext cx="399699" cy="381274"/>
              <a:chOff x="0" y="0"/>
              <a:chExt cx="587326" cy="560252"/>
            </a:xfrm>
          </p:grpSpPr>
          <p:sp>
            <p:nvSpPr>
              <p:cNvPr id="14" name="Freeform 14"/>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425C98"/>
              </a:solidFill>
            </p:spPr>
            <p:txBody>
              <a:bodyPr/>
              <a:lstStyle/>
              <a:p>
                <a:endParaRPr lang="en-US"/>
              </a:p>
            </p:txBody>
          </p:sp>
        </p:grpSp>
        <p:grpSp>
          <p:nvGrpSpPr>
            <p:cNvPr id="15" name="Group 15"/>
            <p:cNvGrpSpPr/>
            <p:nvPr/>
          </p:nvGrpSpPr>
          <p:grpSpPr>
            <a:xfrm>
              <a:off x="5258235" y="0"/>
              <a:ext cx="1807860" cy="2169727"/>
              <a:chOff x="0" y="0"/>
              <a:chExt cx="2656504" cy="3188238"/>
            </a:xfrm>
          </p:grpSpPr>
          <p:sp>
            <p:nvSpPr>
              <p:cNvPr id="16" name="Freeform 16"/>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425C98"/>
              </a:solidFill>
            </p:spPr>
            <p:txBody>
              <a:bodyPr/>
              <a:lstStyle/>
              <a:p>
                <a:endParaRPr lang="en-US"/>
              </a:p>
            </p:txBody>
          </p:sp>
        </p:grpSp>
        <p:grpSp>
          <p:nvGrpSpPr>
            <p:cNvPr id="17" name="Group 17"/>
            <p:cNvGrpSpPr/>
            <p:nvPr/>
          </p:nvGrpSpPr>
          <p:grpSpPr>
            <a:xfrm>
              <a:off x="8450631" y="2265045"/>
              <a:ext cx="399699" cy="381274"/>
              <a:chOff x="0" y="0"/>
              <a:chExt cx="587326" cy="560252"/>
            </a:xfrm>
          </p:grpSpPr>
          <p:sp>
            <p:nvSpPr>
              <p:cNvPr id="18" name="Freeform 18"/>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425C98"/>
              </a:solidFill>
            </p:spPr>
            <p:txBody>
              <a:bodyPr/>
              <a:lstStyle/>
              <a:p>
                <a:endParaRPr lang="en-US"/>
              </a:p>
            </p:txBody>
          </p:sp>
        </p:grpSp>
        <p:grpSp>
          <p:nvGrpSpPr>
            <p:cNvPr id="19" name="Group 19"/>
            <p:cNvGrpSpPr/>
            <p:nvPr/>
          </p:nvGrpSpPr>
          <p:grpSpPr>
            <a:xfrm>
              <a:off x="7746305" y="0"/>
              <a:ext cx="1807860" cy="2169727"/>
              <a:chOff x="0" y="0"/>
              <a:chExt cx="2656504" cy="3188238"/>
            </a:xfrm>
          </p:grpSpPr>
          <p:sp>
            <p:nvSpPr>
              <p:cNvPr id="20" name="Freeform 20"/>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425C98"/>
              </a:solidFill>
            </p:spPr>
            <p:txBody>
              <a:bodyPr/>
              <a:lstStyle/>
              <a:p>
                <a:endParaRPr lang="en-US"/>
              </a:p>
            </p:txBody>
          </p:sp>
        </p:grpSp>
        <p:sp>
          <p:nvSpPr>
            <p:cNvPr id="21" name="Freeform 21"/>
            <p:cNvSpPr/>
            <p:nvPr/>
          </p:nvSpPr>
          <p:spPr>
            <a:xfrm>
              <a:off x="3100706" y="356370"/>
              <a:ext cx="1024323" cy="1039442"/>
            </a:xfrm>
            <a:custGeom>
              <a:avLst/>
              <a:gdLst/>
              <a:ahLst/>
              <a:cxnLst/>
              <a:rect l="l" t="t" r="r" b="b"/>
              <a:pathLst>
                <a:path w="1024323" h="1039442">
                  <a:moveTo>
                    <a:pt x="0" y="0"/>
                  </a:moveTo>
                  <a:lnTo>
                    <a:pt x="1024323" y="0"/>
                  </a:lnTo>
                  <a:lnTo>
                    <a:pt x="1024323" y="1039443"/>
                  </a:lnTo>
                  <a:lnTo>
                    <a:pt x="0" y="10394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a:off x="586431" y="418348"/>
              <a:ext cx="1195675" cy="977465"/>
            </a:xfrm>
            <a:custGeom>
              <a:avLst/>
              <a:gdLst/>
              <a:ahLst/>
              <a:cxnLst/>
              <a:rect l="l" t="t" r="r" b="b"/>
              <a:pathLst>
                <a:path w="1195675" h="977465">
                  <a:moveTo>
                    <a:pt x="0" y="0"/>
                  </a:moveTo>
                  <a:lnTo>
                    <a:pt x="1195676" y="0"/>
                  </a:lnTo>
                  <a:lnTo>
                    <a:pt x="1195676" y="977465"/>
                  </a:lnTo>
                  <a:lnTo>
                    <a:pt x="0" y="9774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23"/>
            <p:cNvSpPr/>
            <p:nvPr/>
          </p:nvSpPr>
          <p:spPr>
            <a:xfrm>
              <a:off x="5633713" y="356370"/>
              <a:ext cx="1057395" cy="1285587"/>
            </a:xfrm>
            <a:custGeom>
              <a:avLst/>
              <a:gdLst/>
              <a:ahLst/>
              <a:cxnLst/>
              <a:rect l="l" t="t" r="r" b="b"/>
              <a:pathLst>
                <a:path w="1057395" h="1285587">
                  <a:moveTo>
                    <a:pt x="0" y="0"/>
                  </a:moveTo>
                  <a:lnTo>
                    <a:pt x="1057396" y="0"/>
                  </a:lnTo>
                  <a:lnTo>
                    <a:pt x="1057396" y="1285587"/>
                  </a:lnTo>
                  <a:lnTo>
                    <a:pt x="0" y="12855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sp>
        <p:nvSpPr>
          <p:cNvPr id="24" name="Freeform 24"/>
          <p:cNvSpPr/>
          <p:nvPr/>
        </p:nvSpPr>
        <p:spPr>
          <a:xfrm>
            <a:off x="16661639" y="2089014"/>
            <a:ext cx="847449" cy="847449"/>
          </a:xfrm>
          <a:custGeom>
            <a:avLst/>
            <a:gdLst/>
            <a:ahLst/>
            <a:cxnLst/>
            <a:rect l="l" t="t" r="r" b="b"/>
            <a:pathLst>
              <a:path w="847449" h="847449">
                <a:moveTo>
                  <a:pt x="0" y="0"/>
                </a:moveTo>
                <a:lnTo>
                  <a:pt x="847449" y="0"/>
                </a:lnTo>
                <a:lnTo>
                  <a:pt x="847449" y="847449"/>
                </a:lnTo>
                <a:lnTo>
                  <a:pt x="0" y="8474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5" name="TextBox 25"/>
          <p:cNvSpPr txBox="1"/>
          <p:nvPr/>
        </p:nvSpPr>
        <p:spPr>
          <a:xfrm>
            <a:off x="1537310" y="2354473"/>
            <a:ext cx="9276789" cy="496090"/>
          </a:xfrm>
          <a:prstGeom prst="rect">
            <a:avLst/>
          </a:prstGeom>
        </p:spPr>
        <p:txBody>
          <a:bodyPr lIns="0" tIns="0" rIns="0" bIns="0" rtlCol="0" anchor="t">
            <a:spAutoFit/>
          </a:bodyPr>
          <a:lstStyle/>
          <a:p>
            <a:pPr marL="0" lvl="0" indent="0" algn="l">
              <a:lnSpc>
                <a:spcPts val="3977"/>
              </a:lnSpc>
              <a:spcBef>
                <a:spcPct val="0"/>
              </a:spcBef>
            </a:pPr>
            <a:r>
              <a:rPr lang="en-US" sz="2882" b="1" spc="282">
                <a:solidFill>
                  <a:srgbClr val="231F20"/>
                </a:solidFill>
                <a:latin typeface="Open Sauce Bold"/>
                <a:ea typeface="Open Sauce Bold"/>
                <a:cs typeface="Open Sauce Bold"/>
                <a:sym typeface="Open Sauce Bold"/>
              </a:rPr>
              <a:t>Education</a:t>
            </a:r>
          </a:p>
        </p:txBody>
      </p:sp>
      <p:sp>
        <p:nvSpPr>
          <p:cNvPr id="26" name="TextBox 26"/>
          <p:cNvSpPr txBox="1"/>
          <p:nvPr/>
        </p:nvSpPr>
        <p:spPr>
          <a:xfrm>
            <a:off x="457908" y="2211422"/>
            <a:ext cx="1523902" cy="763141"/>
          </a:xfrm>
          <a:prstGeom prst="rect">
            <a:avLst/>
          </a:prstGeom>
        </p:spPr>
        <p:txBody>
          <a:bodyPr lIns="0" tIns="0" rIns="0" bIns="0" rtlCol="0" anchor="t">
            <a:spAutoFit/>
          </a:bodyPr>
          <a:lstStyle/>
          <a:p>
            <a:pPr marL="0" lvl="0" indent="0" algn="l">
              <a:lnSpc>
                <a:spcPts val="6256"/>
              </a:lnSpc>
              <a:spcBef>
                <a:spcPct val="0"/>
              </a:spcBef>
            </a:pPr>
            <a:r>
              <a:rPr lang="en-US" sz="4533" b="1" spc="444">
                <a:solidFill>
                  <a:srgbClr val="FF865E"/>
                </a:solidFill>
                <a:latin typeface="Open Sauce Bold"/>
                <a:ea typeface="Open Sauce Bold"/>
                <a:cs typeface="Open Sauce Bold"/>
                <a:sym typeface="Open Sauce Bold"/>
              </a:rPr>
              <a:t>02</a:t>
            </a:r>
          </a:p>
        </p:txBody>
      </p:sp>
      <p:sp>
        <p:nvSpPr>
          <p:cNvPr id="27" name="TextBox 27"/>
          <p:cNvSpPr txBox="1"/>
          <p:nvPr/>
        </p:nvSpPr>
        <p:spPr>
          <a:xfrm>
            <a:off x="1219859" y="2879313"/>
            <a:ext cx="9363287" cy="6553990"/>
          </a:xfrm>
          <a:prstGeom prst="rect">
            <a:avLst/>
          </a:prstGeom>
        </p:spPr>
        <p:txBody>
          <a:bodyPr lIns="0" tIns="0" rIns="0" bIns="0" rtlCol="0" anchor="t">
            <a:spAutoFit/>
          </a:bodyPr>
          <a:lstStyle/>
          <a:p>
            <a:pPr marL="622252" lvl="1" indent="-311126" algn="l">
              <a:lnSpc>
                <a:spcPts val="3977"/>
              </a:lnSpc>
              <a:buFont typeface="Arial"/>
              <a:buChar char="•"/>
            </a:pPr>
            <a:r>
              <a:rPr lang="en-US" sz="2882" spc="282">
                <a:solidFill>
                  <a:srgbClr val="231F20"/>
                </a:solidFill>
                <a:latin typeface="Open Sauce"/>
                <a:ea typeface="Open Sauce"/>
                <a:cs typeface="Open Sauce"/>
                <a:sym typeface="Open Sauce"/>
              </a:rPr>
              <a:t>Review school admission and national examination</a:t>
            </a:r>
          </a:p>
          <a:p>
            <a:pPr marL="622252" lvl="1" indent="-311126" algn="l">
              <a:lnSpc>
                <a:spcPts val="3977"/>
              </a:lnSpc>
              <a:buFont typeface="Arial"/>
              <a:buChar char="•"/>
            </a:pPr>
            <a:r>
              <a:rPr lang="en-US" sz="2882" spc="282">
                <a:solidFill>
                  <a:srgbClr val="231F20"/>
                </a:solidFill>
                <a:latin typeface="Open Sauce"/>
                <a:ea typeface="Open Sauce"/>
                <a:cs typeface="Open Sauce"/>
                <a:sym typeface="Open Sauce"/>
              </a:rPr>
              <a:t>Challenges to register for the Kenya Certificate of Primary Examination and the Kenya Certificate of Secondary Examination</a:t>
            </a:r>
          </a:p>
          <a:p>
            <a:pPr marL="1244504" lvl="2" indent="-414835" algn="l">
              <a:lnSpc>
                <a:spcPts val="3977"/>
              </a:lnSpc>
              <a:buFont typeface="Arial"/>
              <a:buChar char="⚬"/>
            </a:pPr>
            <a:r>
              <a:rPr lang="en-US" sz="2882" spc="282">
                <a:solidFill>
                  <a:srgbClr val="231F20"/>
                </a:solidFill>
                <a:latin typeface="Open Sauce"/>
                <a:ea typeface="Open Sauce"/>
                <a:cs typeface="Open Sauce"/>
                <a:sym typeface="Open Sauce"/>
              </a:rPr>
              <a:t>Cannot be accessed without proof of registration/manifest letter</a:t>
            </a:r>
          </a:p>
          <a:p>
            <a:pPr marL="622252" lvl="1" indent="-311126" algn="l">
              <a:lnSpc>
                <a:spcPts val="3977"/>
              </a:lnSpc>
              <a:buFont typeface="Arial"/>
              <a:buChar char="•"/>
            </a:pPr>
            <a:r>
              <a:rPr lang="en-US" sz="2882" spc="282">
                <a:solidFill>
                  <a:srgbClr val="231F20"/>
                </a:solidFill>
                <a:latin typeface="Open Sauce"/>
                <a:ea typeface="Open Sauce"/>
                <a:cs typeface="Open Sauce"/>
                <a:sym typeface="Open Sauce"/>
              </a:rPr>
              <a:t>High drop out rates as it relates to access to ID &amp; Documentation</a:t>
            </a:r>
          </a:p>
          <a:p>
            <a:pPr marL="622252" lvl="1" indent="-311126" algn="l">
              <a:lnSpc>
                <a:spcPts val="3977"/>
              </a:lnSpc>
              <a:buFont typeface="Arial"/>
              <a:buChar char="•"/>
            </a:pPr>
            <a:r>
              <a:rPr lang="en-US" sz="2882" spc="282">
                <a:solidFill>
                  <a:srgbClr val="231F20"/>
                </a:solidFill>
                <a:latin typeface="Open Sauce"/>
                <a:ea typeface="Open Sauce"/>
                <a:cs typeface="Open Sauce"/>
                <a:sym typeface="Open Sauce"/>
              </a:rPr>
              <a:t>Acknowledgement of language barriers such as Kenya National Examination Council qualifying test</a:t>
            </a:r>
          </a:p>
        </p:txBody>
      </p:sp>
      <p:sp>
        <p:nvSpPr>
          <p:cNvPr id="28" name="TextBox 28"/>
          <p:cNvSpPr txBox="1"/>
          <p:nvPr/>
        </p:nvSpPr>
        <p:spPr>
          <a:xfrm>
            <a:off x="715855" y="585380"/>
            <a:ext cx="17321661" cy="1225491"/>
          </a:xfrm>
          <a:prstGeom prst="rect">
            <a:avLst/>
          </a:prstGeom>
        </p:spPr>
        <p:txBody>
          <a:bodyPr lIns="0" tIns="0" rIns="0" bIns="0" rtlCol="0" anchor="t">
            <a:spAutoFit/>
          </a:bodyPr>
          <a:lstStyle/>
          <a:p>
            <a:pPr marL="0" lvl="0" indent="0" algn="l">
              <a:lnSpc>
                <a:spcPts val="4476"/>
              </a:lnSpc>
              <a:spcBef>
                <a:spcPct val="0"/>
              </a:spcBef>
            </a:pPr>
            <a:r>
              <a:rPr lang="en-US" sz="4521" spc="158">
                <a:solidFill>
                  <a:srgbClr val="162B58"/>
                </a:solidFill>
                <a:latin typeface="Codec Pro ExtraBold"/>
                <a:ea typeface="Codec Pro ExtraBold"/>
                <a:cs typeface="Codec Pro ExtraBold"/>
                <a:sym typeface="Codec Pro ExtraBold"/>
              </a:rPr>
              <a:t>How do these challenges operate as barriers to positive socio-economic outcomes?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a:p>
        </p:txBody>
      </p:sp>
      <p:sp>
        <p:nvSpPr>
          <p:cNvPr id="3" name="Freeform 3"/>
          <p:cNvSpPr/>
          <p:nvPr/>
        </p:nvSpPr>
        <p:spPr>
          <a:xfrm rot="-10800000">
            <a:off x="-691975" y="-808868"/>
            <a:ext cx="8744064" cy="25119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0583146" y="1810871"/>
            <a:ext cx="7454371" cy="6665258"/>
            <a:chOff x="0" y="0"/>
            <a:chExt cx="9939161" cy="8887011"/>
          </a:xfrm>
        </p:grpSpPr>
        <p:sp>
          <p:nvSpPr>
            <p:cNvPr id="5" name="Freeform 5"/>
            <p:cNvSpPr/>
            <p:nvPr/>
          </p:nvSpPr>
          <p:spPr>
            <a:xfrm>
              <a:off x="0" y="2265045"/>
              <a:ext cx="9939161" cy="6621966"/>
            </a:xfrm>
            <a:custGeom>
              <a:avLst/>
              <a:gdLst/>
              <a:ahLst/>
              <a:cxnLst/>
              <a:rect l="l" t="t" r="r" b="b"/>
              <a:pathLst>
                <a:path w="9939161" h="6621966">
                  <a:moveTo>
                    <a:pt x="0" y="0"/>
                  </a:moveTo>
                  <a:lnTo>
                    <a:pt x="9939161" y="0"/>
                  </a:lnTo>
                  <a:lnTo>
                    <a:pt x="9939161" y="6621966"/>
                  </a:lnTo>
                  <a:lnTo>
                    <a:pt x="0" y="6621966"/>
                  </a:lnTo>
                  <a:lnTo>
                    <a:pt x="0" y="0"/>
                  </a:lnTo>
                  <a:close/>
                </a:path>
              </a:pathLst>
            </a:custGeom>
            <a:blipFill>
              <a:blip r:embed="rId5">
                <a:alphaModFix amt="83000"/>
              </a:blip>
              <a:stretch>
                <a:fillRect/>
              </a:stretch>
            </a:blipFill>
          </p:spPr>
          <p:txBody>
            <a:bodyPr/>
            <a:lstStyle/>
            <a:p>
              <a:endParaRPr lang="en-US"/>
            </a:p>
          </p:txBody>
        </p:sp>
        <p:grpSp>
          <p:nvGrpSpPr>
            <p:cNvPr id="6" name="Group 6"/>
            <p:cNvGrpSpPr/>
            <p:nvPr/>
          </p:nvGrpSpPr>
          <p:grpSpPr>
            <a:xfrm>
              <a:off x="984419" y="2265045"/>
              <a:ext cx="399699" cy="381274"/>
              <a:chOff x="0" y="0"/>
              <a:chExt cx="587326" cy="560252"/>
            </a:xfrm>
          </p:grpSpPr>
          <p:sp>
            <p:nvSpPr>
              <p:cNvPr id="7" name="Freeform 7"/>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425C98"/>
              </a:solidFill>
            </p:spPr>
            <p:txBody>
              <a:bodyPr/>
              <a:lstStyle/>
              <a:p>
                <a:endParaRPr lang="en-US"/>
              </a:p>
            </p:txBody>
          </p:sp>
        </p:grpSp>
        <p:grpSp>
          <p:nvGrpSpPr>
            <p:cNvPr id="8" name="Group 8"/>
            <p:cNvGrpSpPr/>
            <p:nvPr/>
          </p:nvGrpSpPr>
          <p:grpSpPr>
            <a:xfrm>
              <a:off x="280093" y="0"/>
              <a:ext cx="1807860" cy="2169727"/>
              <a:chOff x="0" y="0"/>
              <a:chExt cx="2656504" cy="3188238"/>
            </a:xfrm>
          </p:grpSpPr>
          <p:sp>
            <p:nvSpPr>
              <p:cNvPr id="9" name="Freeform 9"/>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425C98"/>
              </a:solidFill>
            </p:spPr>
            <p:txBody>
              <a:bodyPr/>
              <a:lstStyle/>
              <a:p>
                <a:endParaRPr lang="en-US"/>
              </a:p>
            </p:txBody>
          </p:sp>
        </p:grpSp>
        <p:grpSp>
          <p:nvGrpSpPr>
            <p:cNvPr id="10" name="Group 10"/>
            <p:cNvGrpSpPr/>
            <p:nvPr/>
          </p:nvGrpSpPr>
          <p:grpSpPr>
            <a:xfrm>
              <a:off x="3474491" y="2265045"/>
              <a:ext cx="399699" cy="381274"/>
              <a:chOff x="0" y="0"/>
              <a:chExt cx="587326" cy="560252"/>
            </a:xfrm>
          </p:grpSpPr>
          <p:sp>
            <p:nvSpPr>
              <p:cNvPr id="11" name="Freeform 11"/>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425C98"/>
              </a:solidFill>
            </p:spPr>
            <p:txBody>
              <a:bodyPr/>
              <a:lstStyle/>
              <a:p>
                <a:endParaRPr lang="en-US"/>
              </a:p>
            </p:txBody>
          </p:sp>
        </p:grpSp>
        <p:grpSp>
          <p:nvGrpSpPr>
            <p:cNvPr id="12" name="Group 12"/>
            <p:cNvGrpSpPr/>
            <p:nvPr/>
          </p:nvGrpSpPr>
          <p:grpSpPr>
            <a:xfrm>
              <a:off x="2770165" y="0"/>
              <a:ext cx="1807860" cy="2169727"/>
              <a:chOff x="0" y="0"/>
              <a:chExt cx="2656504" cy="3188238"/>
            </a:xfrm>
          </p:grpSpPr>
          <p:sp>
            <p:nvSpPr>
              <p:cNvPr id="13" name="Freeform 13"/>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425C98"/>
              </a:solidFill>
            </p:spPr>
            <p:txBody>
              <a:bodyPr/>
              <a:lstStyle/>
              <a:p>
                <a:endParaRPr lang="en-US"/>
              </a:p>
            </p:txBody>
          </p:sp>
        </p:grpSp>
        <p:grpSp>
          <p:nvGrpSpPr>
            <p:cNvPr id="14" name="Group 14"/>
            <p:cNvGrpSpPr/>
            <p:nvPr/>
          </p:nvGrpSpPr>
          <p:grpSpPr>
            <a:xfrm>
              <a:off x="5962561" y="2265045"/>
              <a:ext cx="399699" cy="381274"/>
              <a:chOff x="0" y="0"/>
              <a:chExt cx="587326" cy="560252"/>
            </a:xfrm>
          </p:grpSpPr>
          <p:sp>
            <p:nvSpPr>
              <p:cNvPr id="15" name="Freeform 15"/>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425C98"/>
              </a:solidFill>
            </p:spPr>
            <p:txBody>
              <a:bodyPr/>
              <a:lstStyle/>
              <a:p>
                <a:endParaRPr lang="en-US"/>
              </a:p>
            </p:txBody>
          </p:sp>
        </p:grpSp>
        <p:grpSp>
          <p:nvGrpSpPr>
            <p:cNvPr id="16" name="Group 16"/>
            <p:cNvGrpSpPr/>
            <p:nvPr/>
          </p:nvGrpSpPr>
          <p:grpSpPr>
            <a:xfrm>
              <a:off x="5258235" y="0"/>
              <a:ext cx="1807860" cy="2169727"/>
              <a:chOff x="0" y="0"/>
              <a:chExt cx="2656504" cy="3188238"/>
            </a:xfrm>
          </p:grpSpPr>
          <p:sp>
            <p:nvSpPr>
              <p:cNvPr id="17" name="Freeform 17"/>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425C98"/>
              </a:solidFill>
            </p:spPr>
            <p:txBody>
              <a:bodyPr/>
              <a:lstStyle/>
              <a:p>
                <a:endParaRPr lang="en-US"/>
              </a:p>
            </p:txBody>
          </p:sp>
        </p:grpSp>
        <p:grpSp>
          <p:nvGrpSpPr>
            <p:cNvPr id="18" name="Group 18"/>
            <p:cNvGrpSpPr/>
            <p:nvPr/>
          </p:nvGrpSpPr>
          <p:grpSpPr>
            <a:xfrm>
              <a:off x="8450631" y="2265045"/>
              <a:ext cx="399699" cy="381274"/>
              <a:chOff x="0" y="0"/>
              <a:chExt cx="587326" cy="560252"/>
            </a:xfrm>
          </p:grpSpPr>
          <p:sp>
            <p:nvSpPr>
              <p:cNvPr id="19" name="Freeform 19"/>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425C98"/>
              </a:solidFill>
            </p:spPr>
            <p:txBody>
              <a:bodyPr/>
              <a:lstStyle/>
              <a:p>
                <a:endParaRPr lang="en-US"/>
              </a:p>
            </p:txBody>
          </p:sp>
        </p:grpSp>
        <p:grpSp>
          <p:nvGrpSpPr>
            <p:cNvPr id="20" name="Group 20"/>
            <p:cNvGrpSpPr/>
            <p:nvPr/>
          </p:nvGrpSpPr>
          <p:grpSpPr>
            <a:xfrm>
              <a:off x="7746305" y="0"/>
              <a:ext cx="1807860" cy="2169727"/>
              <a:chOff x="0" y="0"/>
              <a:chExt cx="2656504" cy="3188238"/>
            </a:xfrm>
          </p:grpSpPr>
          <p:sp>
            <p:nvSpPr>
              <p:cNvPr id="21" name="Freeform 21"/>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425C98"/>
              </a:solidFill>
            </p:spPr>
            <p:txBody>
              <a:bodyPr/>
              <a:lstStyle/>
              <a:p>
                <a:endParaRPr lang="en-US"/>
              </a:p>
            </p:txBody>
          </p:sp>
        </p:grpSp>
        <p:sp>
          <p:nvSpPr>
            <p:cNvPr id="22" name="Freeform 22"/>
            <p:cNvSpPr/>
            <p:nvPr/>
          </p:nvSpPr>
          <p:spPr>
            <a:xfrm>
              <a:off x="3100706" y="356370"/>
              <a:ext cx="1024323" cy="1039442"/>
            </a:xfrm>
            <a:custGeom>
              <a:avLst/>
              <a:gdLst/>
              <a:ahLst/>
              <a:cxnLst/>
              <a:rect l="l" t="t" r="r" b="b"/>
              <a:pathLst>
                <a:path w="1024323" h="1039442">
                  <a:moveTo>
                    <a:pt x="0" y="0"/>
                  </a:moveTo>
                  <a:lnTo>
                    <a:pt x="1024323" y="0"/>
                  </a:lnTo>
                  <a:lnTo>
                    <a:pt x="1024323" y="1039443"/>
                  </a:lnTo>
                  <a:lnTo>
                    <a:pt x="0" y="10394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23"/>
            <p:cNvSpPr/>
            <p:nvPr/>
          </p:nvSpPr>
          <p:spPr>
            <a:xfrm>
              <a:off x="586431" y="418348"/>
              <a:ext cx="1195675" cy="977465"/>
            </a:xfrm>
            <a:custGeom>
              <a:avLst/>
              <a:gdLst/>
              <a:ahLst/>
              <a:cxnLst/>
              <a:rect l="l" t="t" r="r" b="b"/>
              <a:pathLst>
                <a:path w="1195675" h="977465">
                  <a:moveTo>
                    <a:pt x="0" y="0"/>
                  </a:moveTo>
                  <a:lnTo>
                    <a:pt x="1195676" y="0"/>
                  </a:lnTo>
                  <a:lnTo>
                    <a:pt x="1195676" y="977465"/>
                  </a:lnTo>
                  <a:lnTo>
                    <a:pt x="0" y="9774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Freeform 24"/>
            <p:cNvSpPr/>
            <p:nvPr/>
          </p:nvSpPr>
          <p:spPr>
            <a:xfrm>
              <a:off x="5633713" y="356370"/>
              <a:ext cx="1057395" cy="1285587"/>
            </a:xfrm>
            <a:custGeom>
              <a:avLst/>
              <a:gdLst/>
              <a:ahLst/>
              <a:cxnLst/>
              <a:rect l="l" t="t" r="r" b="b"/>
              <a:pathLst>
                <a:path w="1057395" h="1285587">
                  <a:moveTo>
                    <a:pt x="0" y="0"/>
                  </a:moveTo>
                  <a:lnTo>
                    <a:pt x="1057396" y="0"/>
                  </a:lnTo>
                  <a:lnTo>
                    <a:pt x="1057396" y="1285587"/>
                  </a:lnTo>
                  <a:lnTo>
                    <a:pt x="0" y="12855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25" name="Freeform 25"/>
          <p:cNvSpPr/>
          <p:nvPr/>
        </p:nvSpPr>
        <p:spPr>
          <a:xfrm>
            <a:off x="16661639" y="2089014"/>
            <a:ext cx="847449" cy="847449"/>
          </a:xfrm>
          <a:custGeom>
            <a:avLst/>
            <a:gdLst/>
            <a:ahLst/>
            <a:cxnLst/>
            <a:rect l="l" t="t" r="r" b="b"/>
            <a:pathLst>
              <a:path w="847449" h="847449">
                <a:moveTo>
                  <a:pt x="0" y="0"/>
                </a:moveTo>
                <a:lnTo>
                  <a:pt x="847449" y="0"/>
                </a:lnTo>
                <a:lnTo>
                  <a:pt x="847449" y="847449"/>
                </a:lnTo>
                <a:lnTo>
                  <a:pt x="0" y="8474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6" name="TextBox 26"/>
          <p:cNvSpPr txBox="1"/>
          <p:nvPr/>
        </p:nvSpPr>
        <p:spPr>
          <a:xfrm>
            <a:off x="1537310" y="2354473"/>
            <a:ext cx="9276789" cy="496090"/>
          </a:xfrm>
          <a:prstGeom prst="rect">
            <a:avLst/>
          </a:prstGeom>
        </p:spPr>
        <p:txBody>
          <a:bodyPr lIns="0" tIns="0" rIns="0" bIns="0" rtlCol="0" anchor="t">
            <a:spAutoFit/>
          </a:bodyPr>
          <a:lstStyle/>
          <a:p>
            <a:pPr marL="0" lvl="0" indent="0" algn="l">
              <a:lnSpc>
                <a:spcPts val="3977"/>
              </a:lnSpc>
              <a:spcBef>
                <a:spcPct val="0"/>
              </a:spcBef>
            </a:pPr>
            <a:r>
              <a:rPr lang="en-US" sz="2882" b="1" spc="282">
                <a:solidFill>
                  <a:srgbClr val="231F20"/>
                </a:solidFill>
                <a:latin typeface="Open Sauce Bold"/>
                <a:ea typeface="Open Sauce Bold"/>
                <a:cs typeface="Open Sauce Bold"/>
                <a:sym typeface="Open Sauce Bold"/>
              </a:rPr>
              <a:t>Durable Solutions</a:t>
            </a:r>
          </a:p>
        </p:txBody>
      </p:sp>
      <p:sp>
        <p:nvSpPr>
          <p:cNvPr id="27" name="TextBox 27"/>
          <p:cNvSpPr txBox="1"/>
          <p:nvPr/>
        </p:nvSpPr>
        <p:spPr>
          <a:xfrm>
            <a:off x="457908" y="2211422"/>
            <a:ext cx="1079402" cy="763141"/>
          </a:xfrm>
          <a:prstGeom prst="rect">
            <a:avLst/>
          </a:prstGeom>
        </p:spPr>
        <p:txBody>
          <a:bodyPr lIns="0" tIns="0" rIns="0" bIns="0" rtlCol="0" anchor="t">
            <a:spAutoFit/>
          </a:bodyPr>
          <a:lstStyle/>
          <a:p>
            <a:pPr marL="0" lvl="0" indent="0" algn="l">
              <a:lnSpc>
                <a:spcPts val="6256"/>
              </a:lnSpc>
              <a:spcBef>
                <a:spcPct val="0"/>
              </a:spcBef>
            </a:pPr>
            <a:r>
              <a:rPr lang="en-US" sz="4533" b="1" spc="444">
                <a:solidFill>
                  <a:srgbClr val="FF865E"/>
                </a:solidFill>
                <a:latin typeface="Open Sauce Bold"/>
                <a:ea typeface="Open Sauce Bold"/>
                <a:cs typeface="Open Sauce Bold"/>
                <a:sym typeface="Open Sauce Bold"/>
              </a:rPr>
              <a:t>03</a:t>
            </a:r>
          </a:p>
        </p:txBody>
      </p:sp>
      <p:sp>
        <p:nvSpPr>
          <p:cNvPr id="28" name="TextBox 28"/>
          <p:cNvSpPr txBox="1"/>
          <p:nvPr/>
        </p:nvSpPr>
        <p:spPr>
          <a:xfrm>
            <a:off x="533189" y="2917413"/>
            <a:ext cx="10157086" cy="1505740"/>
          </a:xfrm>
          <a:prstGeom prst="rect">
            <a:avLst/>
          </a:prstGeom>
        </p:spPr>
        <p:txBody>
          <a:bodyPr lIns="0" tIns="0" rIns="0" bIns="0" rtlCol="0" anchor="t">
            <a:spAutoFit/>
          </a:bodyPr>
          <a:lstStyle/>
          <a:p>
            <a:pPr marL="0" lvl="0" indent="0" algn="l">
              <a:lnSpc>
                <a:spcPts val="3977"/>
              </a:lnSpc>
              <a:spcBef>
                <a:spcPct val="0"/>
              </a:spcBef>
            </a:pPr>
            <a:r>
              <a:rPr lang="en-US" sz="2882" spc="282">
                <a:solidFill>
                  <a:srgbClr val="231F20"/>
                </a:solidFill>
                <a:latin typeface="Open Sauce"/>
                <a:ea typeface="Open Sauce"/>
                <a:cs typeface="Open Sauce"/>
                <a:sym typeface="Open Sauce"/>
              </a:rPr>
              <a:t>Without ID &amp; Documentation, refugees cannot gain benefits associated with integrative measures</a:t>
            </a:r>
          </a:p>
        </p:txBody>
      </p:sp>
      <p:sp>
        <p:nvSpPr>
          <p:cNvPr id="29" name="TextBox 29"/>
          <p:cNvSpPr txBox="1"/>
          <p:nvPr/>
        </p:nvSpPr>
        <p:spPr>
          <a:xfrm>
            <a:off x="715855" y="585380"/>
            <a:ext cx="17321661" cy="1225491"/>
          </a:xfrm>
          <a:prstGeom prst="rect">
            <a:avLst/>
          </a:prstGeom>
        </p:spPr>
        <p:txBody>
          <a:bodyPr lIns="0" tIns="0" rIns="0" bIns="0" rtlCol="0" anchor="t">
            <a:spAutoFit/>
          </a:bodyPr>
          <a:lstStyle/>
          <a:p>
            <a:pPr marL="0" lvl="0" indent="0" algn="l">
              <a:lnSpc>
                <a:spcPts val="4476"/>
              </a:lnSpc>
              <a:spcBef>
                <a:spcPct val="0"/>
              </a:spcBef>
            </a:pPr>
            <a:r>
              <a:rPr lang="en-US" sz="4521" spc="158">
                <a:solidFill>
                  <a:srgbClr val="162B58"/>
                </a:solidFill>
                <a:latin typeface="Codec Pro ExtraBold"/>
                <a:ea typeface="Codec Pro ExtraBold"/>
                <a:cs typeface="Codec Pro ExtraBold"/>
                <a:sym typeface="Codec Pro ExtraBold"/>
              </a:rPr>
              <a:t>How do these challenges operate as barriers to positive socio-economic outcomes?</a:t>
            </a:r>
          </a:p>
        </p:txBody>
      </p:sp>
      <p:sp>
        <p:nvSpPr>
          <p:cNvPr id="30" name="TextBox 30"/>
          <p:cNvSpPr txBox="1"/>
          <p:nvPr/>
        </p:nvSpPr>
        <p:spPr>
          <a:xfrm>
            <a:off x="533189" y="4656935"/>
            <a:ext cx="9276789" cy="2562633"/>
          </a:xfrm>
          <a:prstGeom prst="rect">
            <a:avLst/>
          </a:prstGeom>
        </p:spPr>
        <p:txBody>
          <a:bodyPr lIns="0" tIns="0" rIns="0" bIns="0" rtlCol="0" anchor="t">
            <a:spAutoFit/>
          </a:bodyPr>
          <a:lstStyle/>
          <a:p>
            <a:pPr algn="l">
              <a:lnSpc>
                <a:spcPts val="3425"/>
              </a:lnSpc>
            </a:pPr>
            <a:r>
              <a:rPr lang="en-US" sz="2482" b="1" spc="243">
                <a:solidFill>
                  <a:srgbClr val="231F20"/>
                </a:solidFill>
                <a:latin typeface="Open Sauce Bold"/>
                <a:ea typeface="Open Sauce Bold"/>
                <a:cs typeface="Open Sauce Bold"/>
                <a:sym typeface="Open Sauce Bold"/>
              </a:rPr>
              <a:t>Socio-economic independence</a:t>
            </a:r>
          </a:p>
          <a:p>
            <a:pPr marL="535894" lvl="1" indent="-267947" algn="l">
              <a:lnSpc>
                <a:spcPts val="3425"/>
              </a:lnSpc>
              <a:buFont typeface="Arial"/>
              <a:buChar char="•"/>
            </a:pPr>
            <a:r>
              <a:rPr lang="en-US" sz="2482" spc="243">
                <a:solidFill>
                  <a:srgbClr val="231F20"/>
                </a:solidFill>
                <a:latin typeface="Open Sauce"/>
                <a:ea typeface="Open Sauce"/>
                <a:cs typeface="Open Sauce"/>
                <a:sym typeface="Open Sauce"/>
              </a:rPr>
              <a:t>Cannot access basic financial services - KRA pin, bank accounts, M-Pesa, business registration &amp; licensing, etc</a:t>
            </a:r>
          </a:p>
          <a:p>
            <a:pPr marL="535894" lvl="1" indent="-267947" algn="l">
              <a:lnSpc>
                <a:spcPts val="3425"/>
              </a:lnSpc>
              <a:buFont typeface="Arial"/>
              <a:buChar char="•"/>
            </a:pPr>
            <a:r>
              <a:rPr lang="en-US" sz="2482" spc="243">
                <a:solidFill>
                  <a:srgbClr val="231F20"/>
                </a:solidFill>
                <a:latin typeface="Open Sauce"/>
                <a:ea typeface="Open Sauce"/>
                <a:cs typeface="Open Sauce"/>
                <a:sym typeface="Open Sauce"/>
              </a:rPr>
              <a:t>Seek employment but are taken advantage of, oftentimes work in informal sector</a:t>
            </a:r>
          </a:p>
        </p:txBody>
      </p:sp>
      <p:sp>
        <p:nvSpPr>
          <p:cNvPr id="31" name="TextBox 31"/>
          <p:cNvSpPr txBox="1"/>
          <p:nvPr/>
        </p:nvSpPr>
        <p:spPr>
          <a:xfrm>
            <a:off x="533189" y="7457694"/>
            <a:ext cx="9276789" cy="2562633"/>
          </a:xfrm>
          <a:prstGeom prst="rect">
            <a:avLst/>
          </a:prstGeom>
        </p:spPr>
        <p:txBody>
          <a:bodyPr lIns="0" tIns="0" rIns="0" bIns="0" rtlCol="0" anchor="t">
            <a:spAutoFit/>
          </a:bodyPr>
          <a:lstStyle/>
          <a:p>
            <a:pPr algn="l">
              <a:lnSpc>
                <a:spcPts val="3425"/>
              </a:lnSpc>
            </a:pPr>
            <a:r>
              <a:rPr lang="en-US" sz="2482" b="1" spc="243">
                <a:solidFill>
                  <a:srgbClr val="231F20"/>
                </a:solidFill>
                <a:latin typeface="Open Sauce Bold"/>
                <a:ea typeface="Open Sauce Bold"/>
                <a:cs typeface="Open Sauce Bold"/>
                <a:sym typeface="Open Sauce Bold"/>
              </a:rPr>
              <a:t>Sel-reliance</a:t>
            </a:r>
          </a:p>
          <a:p>
            <a:pPr marL="535894" lvl="1" indent="-267947" algn="l">
              <a:lnSpc>
                <a:spcPts val="3425"/>
              </a:lnSpc>
              <a:buFont typeface="Arial"/>
              <a:buChar char="•"/>
            </a:pPr>
            <a:r>
              <a:rPr lang="en-US" sz="2482" spc="243">
                <a:solidFill>
                  <a:srgbClr val="231F20"/>
                </a:solidFill>
                <a:latin typeface="Open Sauce"/>
                <a:ea typeface="Open Sauce"/>
                <a:cs typeface="Open Sauce"/>
                <a:sym typeface="Open Sauce"/>
              </a:rPr>
              <a:t>Refugees need access to services and integrative measures which will be a collective effort of all relevant stakeholders to reduce aid dependency, reduce generational protraction, and enable sustained success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444" b="-12444"/>
            </a:stretch>
          </a:blipFill>
        </p:spPr>
        <p:txBody>
          <a:bodyPr/>
          <a:lstStyle/>
          <a:p>
            <a:endParaRPr lang="en-US"/>
          </a:p>
        </p:txBody>
      </p:sp>
      <p:grpSp>
        <p:nvGrpSpPr>
          <p:cNvPr id="3" name="Group 3"/>
          <p:cNvGrpSpPr/>
          <p:nvPr/>
        </p:nvGrpSpPr>
        <p:grpSpPr>
          <a:xfrm>
            <a:off x="1028700" y="368300"/>
            <a:ext cx="16489829" cy="9652000"/>
            <a:chOff x="0" y="0"/>
            <a:chExt cx="4343000" cy="2542091"/>
          </a:xfrm>
        </p:grpSpPr>
        <p:sp>
          <p:nvSpPr>
            <p:cNvPr id="4" name="Freeform 4"/>
            <p:cNvSpPr/>
            <p:nvPr/>
          </p:nvSpPr>
          <p:spPr>
            <a:xfrm>
              <a:off x="0" y="0"/>
              <a:ext cx="4343000" cy="2542091"/>
            </a:xfrm>
            <a:custGeom>
              <a:avLst/>
              <a:gdLst/>
              <a:ahLst/>
              <a:cxnLst/>
              <a:rect l="l" t="t" r="r" b="b"/>
              <a:pathLst>
                <a:path w="4343000" h="2542091">
                  <a:moveTo>
                    <a:pt x="0" y="0"/>
                  </a:moveTo>
                  <a:lnTo>
                    <a:pt x="4343000" y="0"/>
                  </a:lnTo>
                  <a:lnTo>
                    <a:pt x="4343000" y="2542091"/>
                  </a:lnTo>
                  <a:lnTo>
                    <a:pt x="0" y="2542091"/>
                  </a:lnTo>
                  <a:close/>
                </a:path>
              </a:pathLst>
            </a:custGeom>
            <a:solidFill>
              <a:srgbClr val="FFFFFF">
                <a:alpha val="78824"/>
              </a:srgbClr>
            </a:solidFill>
          </p:spPr>
          <p:txBody>
            <a:bodyPr/>
            <a:lstStyle/>
            <a:p>
              <a:endParaRPr lang="en-US"/>
            </a:p>
          </p:txBody>
        </p:sp>
        <p:sp>
          <p:nvSpPr>
            <p:cNvPr id="5" name="TextBox 5"/>
            <p:cNvSpPr txBox="1"/>
            <p:nvPr/>
          </p:nvSpPr>
          <p:spPr>
            <a:xfrm>
              <a:off x="0" y="-19050"/>
              <a:ext cx="4343000" cy="2561141"/>
            </a:xfrm>
            <a:prstGeom prst="rect">
              <a:avLst/>
            </a:prstGeom>
          </p:spPr>
          <p:txBody>
            <a:bodyPr lIns="50800" tIns="50800" rIns="50800" bIns="50800" rtlCol="0" anchor="ctr"/>
            <a:lstStyle/>
            <a:p>
              <a:pPr algn="ctr">
                <a:lnSpc>
                  <a:spcPts val="2859"/>
                </a:lnSpc>
              </a:pPr>
              <a:endParaRPr/>
            </a:p>
          </p:txBody>
        </p:sp>
      </p:grpSp>
      <p:sp>
        <p:nvSpPr>
          <p:cNvPr id="6" name="TextBox 6"/>
          <p:cNvSpPr txBox="1"/>
          <p:nvPr/>
        </p:nvSpPr>
        <p:spPr>
          <a:xfrm>
            <a:off x="1451728" y="467528"/>
            <a:ext cx="15643773" cy="687240"/>
          </a:xfrm>
          <a:prstGeom prst="rect">
            <a:avLst/>
          </a:prstGeom>
        </p:spPr>
        <p:txBody>
          <a:bodyPr lIns="0" tIns="0" rIns="0" bIns="0" rtlCol="0" anchor="t">
            <a:spAutoFit/>
          </a:bodyPr>
          <a:lstStyle/>
          <a:p>
            <a:pPr marL="0" lvl="0" indent="0" algn="ctr">
              <a:lnSpc>
                <a:spcPts val="5663"/>
              </a:lnSpc>
              <a:spcBef>
                <a:spcPct val="0"/>
              </a:spcBef>
            </a:pPr>
            <a:r>
              <a:rPr lang="en-US" sz="4103" b="1" spc="402">
                <a:solidFill>
                  <a:srgbClr val="231F20"/>
                </a:solidFill>
                <a:latin typeface="Open Sauce Bold"/>
                <a:ea typeface="Open Sauce Bold"/>
                <a:cs typeface="Open Sauce Bold"/>
                <a:sym typeface="Open Sauce Bold"/>
              </a:rPr>
              <a:t>Observations - Socioeconomic Inclusion</a:t>
            </a:r>
          </a:p>
        </p:txBody>
      </p:sp>
      <p:sp>
        <p:nvSpPr>
          <p:cNvPr id="7" name="TextBox 7"/>
          <p:cNvSpPr txBox="1"/>
          <p:nvPr/>
        </p:nvSpPr>
        <p:spPr>
          <a:xfrm>
            <a:off x="1852925" y="1104985"/>
            <a:ext cx="15406375" cy="9387250"/>
          </a:xfrm>
          <a:prstGeom prst="rect">
            <a:avLst/>
          </a:prstGeom>
        </p:spPr>
        <p:txBody>
          <a:bodyPr lIns="0" tIns="0" rIns="0" bIns="0" rtlCol="0" anchor="t">
            <a:spAutoFit/>
          </a:bodyPr>
          <a:lstStyle/>
          <a:p>
            <a:pPr algn="l">
              <a:lnSpc>
                <a:spcPts val="3455"/>
              </a:lnSpc>
            </a:pPr>
            <a:endParaRPr dirty="0"/>
          </a:p>
          <a:p>
            <a:pPr marL="540554" lvl="1" indent="-270277" algn="l">
              <a:lnSpc>
                <a:spcPts val="3455"/>
              </a:lnSpc>
              <a:buFont typeface="Arial"/>
              <a:buChar char="•"/>
            </a:pPr>
            <a:r>
              <a:rPr lang="en-US" sz="2503" spc="245" dirty="0">
                <a:solidFill>
                  <a:srgbClr val="231F20"/>
                </a:solidFill>
                <a:latin typeface="Open Sauce"/>
                <a:ea typeface="Open Sauce"/>
                <a:cs typeface="Open Sauce"/>
                <a:sym typeface="Open Sauce"/>
              </a:rPr>
              <a:t>Ease restrictions on obtaining ID &amp; Documentation</a:t>
            </a:r>
          </a:p>
          <a:p>
            <a:pPr algn="l">
              <a:lnSpc>
                <a:spcPts val="3455"/>
              </a:lnSpc>
            </a:pPr>
            <a:endParaRPr lang="en-US" sz="2503" spc="245" dirty="0">
              <a:solidFill>
                <a:srgbClr val="231F20"/>
              </a:solidFill>
              <a:latin typeface="Open Sauce"/>
              <a:ea typeface="Open Sauce"/>
              <a:cs typeface="Open Sauce"/>
              <a:sym typeface="Open Sauce"/>
            </a:endParaRPr>
          </a:p>
          <a:p>
            <a:pPr marL="540554" lvl="1" indent="-270277" algn="l">
              <a:lnSpc>
                <a:spcPts val="3455"/>
              </a:lnSpc>
              <a:buFont typeface="Arial"/>
              <a:buChar char="•"/>
            </a:pPr>
            <a:r>
              <a:rPr lang="en-US" sz="2503" spc="245" dirty="0">
                <a:solidFill>
                  <a:srgbClr val="231F20"/>
                </a:solidFill>
                <a:latin typeface="Open Sauce"/>
                <a:ea typeface="Open Sauce"/>
                <a:cs typeface="Open Sauce"/>
                <a:sym typeface="Open Sauce"/>
              </a:rPr>
              <a:t>Remove Class M permit and enable people to use their ID as recognized by the government, thereby there is also no need to expand expiry date</a:t>
            </a:r>
          </a:p>
          <a:p>
            <a:pPr algn="l">
              <a:lnSpc>
                <a:spcPts val="3455"/>
              </a:lnSpc>
            </a:pPr>
            <a:endParaRPr lang="en-US" sz="2503" spc="245" dirty="0">
              <a:solidFill>
                <a:srgbClr val="231F20"/>
              </a:solidFill>
              <a:latin typeface="Open Sauce"/>
              <a:ea typeface="Open Sauce"/>
              <a:cs typeface="Open Sauce"/>
              <a:sym typeface="Open Sauce"/>
            </a:endParaRPr>
          </a:p>
          <a:p>
            <a:pPr marL="540554" lvl="1" indent="-270277" algn="l">
              <a:lnSpc>
                <a:spcPts val="3455"/>
              </a:lnSpc>
              <a:buFont typeface="Arial"/>
              <a:buChar char="•"/>
            </a:pPr>
            <a:r>
              <a:rPr lang="en-US" sz="2503" spc="245" dirty="0">
                <a:solidFill>
                  <a:srgbClr val="231F20"/>
                </a:solidFill>
                <a:latin typeface="Open Sauce"/>
                <a:ea typeface="Open Sauce"/>
                <a:cs typeface="Open Sauce"/>
                <a:sym typeface="Open Sauce"/>
              </a:rPr>
              <a:t>Create an enabling environment for refugees to overcome or allow for integration</a:t>
            </a:r>
          </a:p>
          <a:p>
            <a:pPr algn="l">
              <a:lnSpc>
                <a:spcPts val="3455"/>
              </a:lnSpc>
            </a:pPr>
            <a:endParaRPr lang="en-US" sz="2503" spc="245" dirty="0">
              <a:solidFill>
                <a:srgbClr val="231F20"/>
              </a:solidFill>
              <a:latin typeface="Open Sauce"/>
              <a:ea typeface="Open Sauce"/>
              <a:cs typeface="Open Sauce"/>
              <a:sym typeface="Open Sauce"/>
            </a:endParaRPr>
          </a:p>
          <a:p>
            <a:pPr marL="540554" lvl="1" indent="-270277" algn="l">
              <a:lnSpc>
                <a:spcPts val="3455"/>
              </a:lnSpc>
              <a:buFont typeface="Arial"/>
              <a:buChar char="•"/>
            </a:pPr>
            <a:r>
              <a:rPr lang="en-US" sz="2503" spc="245" dirty="0">
                <a:solidFill>
                  <a:srgbClr val="231F20"/>
                </a:solidFill>
                <a:latin typeface="Open Sauce"/>
                <a:ea typeface="Open Sauce"/>
                <a:cs typeface="Open Sauce"/>
                <a:sym typeface="Open Sauce"/>
              </a:rPr>
              <a:t>Ensure all policies, laws and frameworks which adhere to refugee integration outline streamlined process to obtain id &amp; documentation</a:t>
            </a:r>
          </a:p>
          <a:p>
            <a:pPr algn="l">
              <a:lnSpc>
                <a:spcPts val="3455"/>
              </a:lnSpc>
            </a:pPr>
            <a:endParaRPr lang="en-US" sz="2503" spc="245" dirty="0">
              <a:solidFill>
                <a:srgbClr val="231F20"/>
              </a:solidFill>
              <a:latin typeface="Open Sauce"/>
              <a:ea typeface="Open Sauce"/>
              <a:cs typeface="Open Sauce"/>
              <a:sym typeface="Open Sauce"/>
            </a:endParaRPr>
          </a:p>
          <a:p>
            <a:pPr marL="540554" lvl="1" indent="-270277" algn="l">
              <a:lnSpc>
                <a:spcPts val="3455"/>
              </a:lnSpc>
              <a:buFont typeface="Arial"/>
              <a:buChar char="•"/>
            </a:pPr>
            <a:r>
              <a:rPr lang="en-US" sz="2503" spc="245" dirty="0">
                <a:solidFill>
                  <a:srgbClr val="231F20"/>
                </a:solidFill>
                <a:latin typeface="Open Sauce"/>
                <a:ea typeface="Open Sauce"/>
                <a:cs typeface="Open Sauce"/>
                <a:sym typeface="Open Sauce"/>
              </a:rPr>
              <a:t>Ensure all policies, laws and frameworks which adhere to refugee integration are unanimous in their vernacular to ensure universality and uptake</a:t>
            </a:r>
          </a:p>
          <a:p>
            <a:pPr algn="l">
              <a:lnSpc>
                <a:spcPts val="3455"/>
              </a:lnSpc>
            </a:pPr>
            <a:endParaRPr lang="en-US" sz="2503" spc="245" dirty="0">
              <a:solidFill>
                <a:srgbClr val="231F20"/>
              </a:solidFill>
              <a:latin typeface="Open Sauce"/>
              <a:ea typeface="Open Sauce"/>
              <a:cs typeface="Open Sauce"/>
              <a:sym typeface="Open Sauce"/>
            </a:endParaRPr>
          </a:p>
          <a:p>
            <a:pPr marL="540554" lvl="1" indent="-270277" algn="l">
              <a:lnSpc>
                <a:spcPts val="3455"/>
              </a:lnSpc>
              <a:buFont typeface="Arial"/>
              <a:buChar char="•"/>
            </a:pPr>
            <a:r>
              <a:rPr lang="en-US" sz="2503" spc="245" dirty="0">
                <a:solidFill>
                  <a:srgbClr val="231F20"/>
                </a:solidFill>
                <a:latin typeface="Open Sauce"/>
                <a:ea typeface="Open Sauce"/>
                <a:cs typeface="Open Sauce"/>
                <a:sym typeface="Open Sauce"/>
              </a:rPr>
              <a:t>Academic certificate equivalence, education integration and pursuance of further studies</a:t>
            </a:r>
          </a:p>
          <a:p>
            <a:pPr algn="l">
              <a:lnSpc>
                <a:spcPts val="3455"/>
              </a:lnSpc>
            </a:pPr>
            <a:endParaRPr lang="en-US" sz="2503" spc="245" dirty="0">
              <a:solidFill>
                <a:srgbClr val="231F20"/>
              </a:solidFill>
              <a:latin typeface="Open Sauce"/>
              <a:ea typeface="Open Sauce"/>
              <a:cs typeface="Open Sauce"/>
              <a:sym typeface="Open Sauce"/>
            </a:endParaRPr>
          </a:p>
          <a:p>
            <a:pPr marL="540554" lvl="1" indent="-270277" algn="l">
              <a:lnSpc>
                <a:spcPts val="3455"/>
              </a:lnSpc>
              <a:buFont typeface="Arial"/>
              <a:buChar char="•"/>
            </a:pPr>
            <a:r>
              <a:rPr lang="en-US" sz="2503" spc="245" dirty="0">
                <a:solidFill>
                  <a:srgbClr val="231F20"/>
                </a:solidFill>
                <a:latin typeface="Open Sauce"/>
                <a:ea typeface="Open Sauce"/>
                <a:cs typeface="Open Sauce"/>
                <a:sym typeface="Open Sauce"/>
              </a:rPr>
              <a:t>Power of CTD for entrepreneurial endeavors &amp; fill </a:t>
            </a:r>
            <a:r>
              <a:rPr lang="en-US" sz="2503" spc="245" dirty="0" err="1">
                <a:solidFill>
                  <a:srgbClr val="231F20"/>
                </a:solidFill>
                <a:latin typeface="Open Sauce"/>
                <a:ea typeface="Open Sauce"/>
                <a:cs typeface="Open Sauce"/>
                <a:sym typeface="Open Sauce"/>
              </a:rPr>
              <a:t>labour</a:t>
            </a:r>
            <a:r>
              <a:rPr lang="en-US" sz="2503" spc="245" dirty="0">
                <a:solidFill>
                  <a:srgbClr val="231F20"/>
                </a:solidFill>
                <a:latin typeface="Open Sauce"/>
                <a:ea typeface="Open Sauce"/>
                <a:cs typeface="Open Sauce"/>
                <a:sym typeface="Open Sauce"/>
              </a:rPr>
              <a:t> shortages</a:t>
            </a:r>
          </a:p>
          <a:p>
            <a:pPr algn="l">
              <a:lnSpc>
                <a:spcPts val="3455"/>
              </a:lnSpc>
            </a:pPr>
            <a:endParaRPr lang="en-US" sz="2503" spc="245" dirty="0">
              <a:solidFill>
                <a:srgbClr val="231F20"/>
              </a:solidFill>
              <a:latin typeface="Open Sauce"/>
              <a:ea typeface="Open Sauce"/>
              <a:cs typeface="Open Sauce"/>
              <a:sym typeface="Open Sauce"/>
            </a:endParaRPr>
          </a:p>
          <a:p>
            <a:pPr algn="l">
              <a:lnSpc>
                <a:spcPts val="3455"/>
              </a:lnSpc>
            </a:pPr>
            <a:endParaRPr lang="en-US" sz="2503" spc="245" dirty="0">
              <a:solidFill>
                <a:srgbClr val="231F20"/>
              </a:solidFill>
              <a:latin typeface="Open Sauce"/>
              <a:ea typeface="Open Sauce"/>
              <a:cs typeface="Open Sauce"/>
              <a:sym typeface="Open Sauc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44950" y="-801814"/>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425C98"/>
            </a:solidFill>
          </p:spPr>
          <p:txBody>
            <a:bodyPr/>
            <a:lstStyle/>
            <a:p>
              <a:endParaRPr lang="en-US"/>
            </a:p>
          </p:txBody>
        </p:sp>
        <p:sp>
          <p:nvSpPr>
            <p:cNvPr id="4" name="TextBox 4"/>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1656033" y="9203513"/>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459357" y="2366947"/>
            <a:ext cx="5408984" cy="7580591"/>
            <a:chOff x="0" y="0"/>
            <a:chExt cx="1424588" cy="1996534"/>
          </a:xfrm>
        </p:grpSpPr>
        <p:sp>
          <p:nvSpPr>
            <p:cNvPr id="7" name="Freeform 7"/>
            <p:cNvSpPr/>
            <p:nvPr/>
          </p:nvSpPr>
          <p:spPr>
            <a:xfrm>
              <a:off x="0" y="0"/>
              <a:ext cx="1424588" cy="1996534"/>
            </a:xfrm>
            <a:custGeom>
              <a:avLst/>
              <a:gdLst/>
              <a:ahLst/>
              <a:cxnLst/>
              <a:rect l="l" t="t" r="r" b="b"/>
              <a:pathLst>
                <a:path w="1424588" h="1996534">
                  <a:moveTo>
                    <a:pt x="0" y="0"/>
                  </a:moveTo>
                  <a:lnTo>
                    <a:pt x="1424588" y="0"/>
                  </a:lnTo>
                  <a:lnTo>
                    <a:pt x="1424588" y="1996534"/>
                  </a:lnTo>
                  <a:lnTo>
                    <a:pt x="0" y="1996534"/>
                  </a:lnTo>
                  <a:close/>
                </a:path>
              </a:pathLst>
            </a:custGeom>
            <a:solidFill>
              <a:srgbClr val="425C98">
                <a:alpha val="56863"/>
              </a:srgbClr>
            </a:solidFill>
          </p:spPr>
          <p:txBody>
            <a:bodyPr/>
            <a:lstStyle/>
            <a:p>
              <a:endParaRPr lang="en-US"/>
            </a:p>
          </p:txBody>
        </p:sp>
        <p:sp>
          <p:nvSpPr>
            <p:cNvPr id="8" name="TextBox 8"/>
            <p:cNvSpPr txBox="1"/>
            <p:nvPr/>
          </p:nvSpPr>
          <p:spPr>
            <a:xfrm>
              <a:off x="0" y="-19050"/>
              <a:ext cx="1424588" cy="2015584"/>
            </a:xfrm>
            <a:prstGeom prst="rect">
              <a:avLst/>
            </a:prstGeom>
          </p:spPr>
          <p:txBody>
            <a:bodyPr lIns="50800" tIns="50800" rIns="50800" bIns="50800" rtlCol="0" anchor="ctr"/>
            <a:lstStyle/>
            <a:p>
              <a:pPr algn="ctr">
                <a:lnSpc>
                  <a:spcPts val="2859"/>
                </a:lnSpc>
              </a:pPr>
              <a:endParaRPr/>
            </a:p>
          </p:txBody>
        </p:sp>
      </p:grpSp>
      <p:sp>
        <p:nvSpPr>
          <p:cNvPr id="9" name="Freeform 9"/>
          <p:cNvSpPr/>
          <p:nvPr/>
        </p:nvSpPr>
        <p:spPr>
          <a:xfrm flipH="1">
            <a:off x="459357" y="2890488"/>
            <a:ext cx="5428560" cy="6367812"/>
          </a:xfrm>
          <a:custGeom>
            <a:avLst/>
            <a:gdLst/>
            <a:ahLst/>
            <a:cxnLst/>
            <a:rect l="l" t="t" r="r" b="b"/>
            <a:pathLst>
              <a:path w="5428560" h="6367812">
                <a:moveTo>
                  <a:pt x="5428560" y="0"/>
                </a:moveTo>
                <a:lnTo>
                  <a:pt x="0" y="0"/>
                </a:lnTo>
                <a:lnTo>
                  <a:pt x="0" y="6367812"/>
                </a:lnTo>
                <a:lnTo>
                  <a:pt x="5428560" y="6367812"/>
                </a:lnTo>
                <a:lnTo>
                  <a:pt x="542856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Group 10"/>
          <p:cNvGrpSpPr/>
          <p:nvPr/>
        </p:nvGrpSpPr>
        <p:grpSpPr>
          <a:xfrm>
            <a:off x="4684214" y="2890488"/>
            <a:ext cx="1203703" cy="120370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2B58"/>
            </a:solidFill>
          </p:spPr>
          <p:txBody>
            <a:bodyPr/>
            <a:lstStyle/>
            <a:p>
              <a:endParaRPr lang="en-US"/>
            </a:p>
          </p:txBody>
        </p:sp>
        <p:sp>
          <p:nvSpPr>
            <p:cNvPr id="12" name="TextBox 12"/>
            <p:cNvSpPr txBox="1"/>
            <p:nvPr/>
          </p:nvSpPr>
          <p:spPr>
            <a:xfrm>
              <a:off x="76200" y="47625"/>
              <a:ext cx="660400" cy="688975"/>
            </a:xfrm>
            <a:prstGeom prst="rect">
              <a:avLst/>
            </a:prstGeom>
          </p:spPr>
          <p:txBody>
            <a:bodyPr lIns="78947" tIns="78947" rIns="78947" bIns="78947" rtlCol="0" anchor="ctr"/>
            <a:lstStyle/>
            <a:p>
              <a:pPr algn="ctr">
                <a:lnSpc>
                  <a:spcPts val="1959"/>
                </a:lnSpc>
              </a:pPr>
              <a:endParaRPr/>
            </a:p>
          </p:txBody>
        </p:sp>
      </p:grpSp>
      <p:grpSp>
        <p:nvGrpSpPr>
          <p:cNvPr id="13" name="Group 13"/>
          <p:cNvGrpSpPr/>
          <p:nvPr/>
        </p:nvGrpSpPr>
        <p:grpSpPr>
          <a:xfrm>
            <a:off x="459357" y="4394363"/>
            <a:ext cx="1203703" cy="120370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2B58"/>
            </a:solidFill>
          </p:spPr>
          <p:txBody>
            <a:bodyPr/>
            <a:lstStyle/>
            <a:p>
              <a:endParaRPr lang="en-US"/>
            </a:p>
          </p:txBody>
        </p:sp>
        <p:sp>
          <p:nvSpPr>
            <p:cNvPr id="15" name="TextBox 15"/>
            <p:cNvSpPr txBox="1"/>
            <p:nvPr/>
          </p:nvSpPr>
          <p:spPr>
            <a:xfrm>
              <a:off x="76200" y="47625"/>
              <a:ext cx="660400" cy="688975"/>
            </a:xfrm>
            <a:prstGeom prst="rect">
              <a:avLst/>
            </a:prstGeom>
          </p:spPr>
          <p:txBody>
            <a:bodyPr lIns="78947" tIns="78947" rIns="78947" bIns="78947" rtlCol="0" anchor="ctr"/>
            <a:lstStyle/>
            <a:p>
              <a:pPr algn="ctr">
                <a:lnSpc>
                  <a:spcPts val="1959"/>
                </a:lnSpc>
              </a:pPr>
              <a:endParaRPr/>
            </a:p>
          </p:txBody>
        </p:sp>
      </p:grpSp>
      <p:grpSp>
        <p:nvGrpSpPr>
          <p:cNvPr id="16" name="Group 16"/>
          <p:cNvGrpSpPr/>
          <p:nvPr/>
        </p:nvGrpSpPr>
        <p:grpSpPr>
          <a:xfrm>
            <a:off x="4712753" y="5900408"/>
            <a:ext cx="1203703" cy="120370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2B58"/>
            </a:solidFill>
          </p:spPr>
          <p:txBody>
            <a:bodyPr/>
            <a:lstStyle/>
            <a:p>
              <a:endParaRPr lang="en-US"/>
            </a:p>
          </p:txBody>
        </p:sp>
        <p:sp>
          <p:nvSpPr>
            <p:cNvPr id="18" name="TextBox 18"/>
            <p:cNvSpPr txBox="1"/>
            <p:nvPr/>
          </p:nvSpPr>
          <p:spPr>
            <a:xfrm>
              <a:off x="76200" y="47625"/>
              <a:ext cx="660400" cy="688975"/>
            </a:xfrm>
            <a:prstGeom prst="rect">
              <a:avLst/>
            </a:prstGeom>
          </p:spPr>
          <p:txBody>
            <a:bodyPr lIns="78947" tIns="78947" rIns="78947" bIns="78947" rtlCol="0" anchor="ctr"/>
            <a:lstStyle/>
            <a:p>
              <a:pPr algn="ctr">
                <a:lnSpc>
                  <a:spcPts val="1959"/>
                </a:lnSpc>
              </a:pPr>
              <a:endParaRPr/>
            </a:p>
          </p:txBody>
        </p:sp>
      </p:grpSp>
      <p:sp>
        <p:nvSpPr>
          <p:cNvPr id="19" name="Freeform 19"/>
          <p:cNvSpPr/>
          <p:nvPr/>
        </p:nvSpPr>
        <p:spPr>
          <a:xfrm>
            <a:off x="5025288" y="6212942"/>
            <a:ext cx="578634" cy="578634"/>
          </a:xfrm>
          <a:custGeom>
            <a:avLst/>
            <a:gdLst/>
            <a:ahLst/>
            <a:cxnLst/>
            <a:rect l="l" t="t" r="r" b="b"/>
            <a:pathLst>
              <a:path w="578634" h="578634">
                <a:moveTo>
                  <a:pt x="0" y="0"/>
                </a:moveTo>
                <a:lnTo>
                  <a:pt x="578634" y="0"/>
                </a:lnTo>
                <a:lnTo>
                  <a:pt x="578634" y="578634"/>
                </a:lnTo>
                <a:lnTo>
                  <a:pt x="0" y="578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a:off x="4843134" y="3110311"/>
            <a:ext cx="885863" cy="764057"/>
          </a:xfrm>
          <a:custGeom>
            <a:avLst/>
            <a:gdLst/>
            <a:ahLst/>
            <a:cxnLst/>
            <a:rect l="l" t="t" r="r" b="b"/>
            <a:pathLst>
              <a:path w="885863" h="764057">
                <a:moveTo>
                  <a:pt x="0" y="0"/>
                </a:moveTo>
                <a:lnTo>
                  <a:pt x="885863" y="0"/>
                </a:lnTo>
                <a:lnTo>
                  <a:pt x="885863" y="764057"/>
                </a:lnTo>
                <a:lnTo>
                  <a:pt x="0" y="7640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1" name="Group 21"/>
          <p:cNvGrpSpPr/>
          <p:nvPr/>
        </p:nvGrpSpPr>
        <p:grpSpPr>
          <a:xfrm>
            <a:off x="459357" y="7435545"/>
            <a:ext cx="1203703" cy="120370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2B58"/>
            </a:solidFill>
          </p:spPr>
          <p:txBody>
            <a:bodyPr/>
            <a:lstStyle/>
            <a:p>
              <a:endParaRPr lang="en-US"/>
            </a:p>
          </p:txBody>
        </p:sp>
        <p:sp>
          <p:nvSpPr>
            <p:cNvPr id="23" name="TextBox 23"/>
            <p:cNvSpPr txBox="1"/>
            <p:nvPr/>
          </p:nvSpPr>
          <p:spPr>
            <a:xfrm>
              <a:off x="76200" y="47625"/>
              <a:ext cx="660400" cy="688975"/>
            </a:xfrm>
            <a:prstGeom prst="rect">
              <a:avLst/>
            </a:prstGeom>
          </p:spPr>
          <p:txBody>
            <a:bodyPr lIns="78947" tIns="78947" rIns="78947" bIns="78947" rtlCol="0" anchor="ctr"/>
            <a:lstStyle/>
            <a:p>
              <a:pPr algn="ctr">
                <a:lnSpc>
                  <a:spcPts val="1959"/>
                </a:lnSpc>
              </a:pPr>
              <a:endParaRPr/>
            </a:p>
          </p:txBody>
        </p:sp>
      </p:grpSp>
      <p:sp>
        <p:nvSpPr>
          <p:cNvPr id="24" name="Freeform 24"/>
          <p:cNvSpPr/>
          <p:nvPr/>
        </p:nvSpPr>
        <p:spPr>
          <a:xfrm>
            <a:off x="726272" y="4659736"/>
            <a:ext cx="669873" cy="672957"/>
          </a:xfrm>
          <a:custGeom>
            <a:avLst/>
            <a:gdLst/>
            <a:ahLst/>
            <a:cxnLst/>
            <a:rect l="l" t="t" r="r" b="b"/>
            <a:pathLst>
              <a:path w="669873" h="672957">
                <a:moveTo>
                  <a:pt x="0" y="0"/>
                </a:moveTo>
                <a:lnTo>
                  <a:pt x="669873" y="0"/>
                </a:lnTo>
                <a:lnTo>
                  <a:pt x="669873" y="672957"/>
                </a:lnTo>
                <a:lnTo>
                  <a:pt x="0" y="6729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5" name="Freeform 25"/>
          <p:cNvSpPr/>
          <p:nvPr/>
        </p:nvSpPr>
        <p:spPr>
          <a:xfrm>
            <a:off x="637484" y="7613672"/>
            <a:ext cx="847449" cy="847449"/>
          </a:xfrm>
          <a:custGeom>
            <a:avLst/>
            <a:gdLst/>
            <a:ahLst/>
            <a:cxnLst/>
            <a:rect l="l" t="t" r="r" b="b"/>
            <a:pathLst>
              <a:path w="847449" h="847449">
                <a:moveTo>
                  <a:pt x="0" y="0"/>
                </a:moveTo>
                <a:lnTo>
                  <a:pt x="847449" y="0"/>
                </a:lnTo>
                <a:lnTo>
                  <a:pt x="847449" y="847449"/>
                </a:lnTo>
                <a:lnTo>
                  <a:pt x="0" y="8474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6" name="TextBox 26"/>
          <p:cNvSpPr txBox="1"/>
          <p:nvPr/>
        </p:nvSpPr>
        <p:spPr>
          <a:xfrm>
            <a:off x="637484" y="141606"/>
            <a:ext cx="15666962" cy="1844751"/>
          </a:xfrm>
          <a:prstGeom prst="rect">
            <a:avLst/>
          </a:prstGeom>
        </p:spPr>
        <p:txBody>
          <a:bodyPr lIns="0" tIns="0" rIns="0" bIns="0" rtlCol="0" anchor="t">
            <a:spAutoFit/>
          </a:bodyPr>
          <a:lstStyle/>
          <a:p>
            <a:pPr algn="l">
              <a:lnSpc>
                <a:spcPts val="4787"/>
              </a:lnSpc>
            </a:pPr>
            <a:r>
              <a:rPr lang="en-US" sz="3468" spc="339">
                <a:solidFill>
                  <a:srgbClr val="162B58"/>
                </a:solidFill>
                <a:latin typeface="Codec Pro ExtraBold"/>
                <a:ea typeface="Codec Pro ExtraBold"/>
                <a:cs typeface="Codec Pro ExtraBold"/>
                <a:sym typeface="Codec Pro ExtraBold"/>
              </a:rPr>
              <a:t>How can the current migration governance measures in Kenya strengthen the ability for displaced persons to gain access to ID&amp; Documentation?</a:t>
            </a:r>
          </a:p>
        </p:txBody>
      </p:sp>
      <p:sp>
        <p:nvSpPr>
          <p:cNvPr id="27" name="TextBox 27"/>
          <p:cNvSpPr txBox="1"/>
          <p:nvPr/>
        </p:nvSpPr>
        <p:spPr>
          <a:xfrm>
            <a:off x="1745558" y="3902943"/>
            <a:ext cx="3009615" cy="296050"/>
          </a:xfrm>
          <a:prstGeom prst="rect">
            <a:avLst/>
          </a:prstGeom>
        </p:spPr>
        <p:txBody>
          <a:bodyPr lIns="0" tIns="0" rIns="0" bIns="0" rtlCol="0" anchor="t">
            <a:spAutoFit/>
          </a:bodyPr>
          <a:lstStyle/>
          <a:p>
            <a:pPr marL="0" lvl="0" indent="0" algn="ctr">
              <a:lnSpc>
                <a:spcPts val="2415"/>
              </a:lnSpc>
            </a:pPr>
            <a:r>
              <a:rPr lang="en-US" sz="2013" b="1">
                <a:solidFill>
                  <a:srgbClr val="162B58"/>
                </a:solidFill>
                <a:latin typeface="Montserrat Ultra-Bold"/>
                <a:ea typeface="Montserrat Ultra-Bold"/>
                <a:cs typeface="Montserrat Ultra-Bold"/>
                <a:sym typeface="Montserrat Ultra-Bold"/>
              </a:rPr>
              <a:t>KISEDP</a:t>
            </a:r>
          </a:p>
        </p:txBody>
      </p:sp>
      <p:sp>
        <p:nvSpPr>
          <p:cNvPr id="28" name="TextBox 28"/>
          <p:cNvSpPr txBox="1"/>
          <p:nvPr/>
        </p:nvSpPr>
        <p:spPr>
          <a:xfrm>
            <a:off x="1649800" y="8311920"/>
            <a:ext cx="3028098" cy="327328"/>
          </a:xfrm>
          <a:prstGeom prst="rect">
            <a:avLst/>
          </a:prstGeom>
        </p:spPr>
        <p:txBody>
          <a:bodyPr lIns="0" tIns="0" rIns="0" bIns="0" rtlCol="0" anchor="t">
            <a:spAutoFit/>
          </a:bodyPr>
          <a:lstStyle/>
          <a:p>
            <a:pPr marL="0" lvl="0" indent="0" algn="ctr">
              <a:lnSpc>
                <a:spcPts val="2602"/>
              </a:lnSpc>
            </a:pPr>
            <a:r>
              <a:rPr lang="en-US" sz="2168" b="1">
                <a:solidFill>
                  <a:srgbClr val="162B58"/>
                </a:solidFill>
                <a:latin typeface="Montserrat Bold"/>
                <a:ea typeface="Montserrat Bold"/>
                <a:cs typeface="Montserrat Bold"/>
                <a:sym typeface="Montserrat Bold"/>
              </a:rPr>
              <a:t>SHIRIKA Plan</a:t>
            </a:r>
          </a:p>
        </p:txBody>
      </p:sp>
      <p:sp>
        <p:nvSpPr>
          <p:cNvPr id="29" name="TextBox 29"/>
          <p:cNvSpPr txBox="1"/>
          <p:nvPr/>
        </p:nvSpPr>
        <p:spPr>
          <a:xfrm>
            <a:off x="1572525" y="5275369"/>
            <a:ext cx="3182649" cy="697057"/>
          </a:xfrm>
          <a:prstGeom prst="rect">
            <a:avLst/>
          </a:prstGeom>
        </p:spPr>
        <p:txBody>
          <a:bodyPr lIns="0" tIns="0" rIns="0" bIns="0" rtlCol="0" anchor="t">
            <a:spAutoFit/>
          </a:bodyPr>
          <a:lstStyle/>
          <a:p>
            <a:pPr algn="ctr">
              <a:lnSpc>
                <a:spcPts val="2828"/>
              </a:lnSpc>
              <a:spcBef>
                <a:spcPct val="0"/>
              </a:spcBef>
            </a:pPr>
            <a:r>
              <a:rPr lang="en-US" sz="2020" b="1">
                <a:solidFill>
                  <a:srgbClr val="162B58"/>
                </a:solidFill>
                <a:latin typeface="Montserrat Bold"/>
                <a:ea typeface="Montserrat Bold"/>
                <a:cs typeface="Montserrat Bold"/>
                <a:sym typeface="Montserrat Bold"/>
              </a:rPr>
              <a:t>The New Refugees Act 2021</a:t>
            </a:r>
          </a:p>
        </p:txBody>
      </p:sp>
      <p:sp>
        <p:nvSpPr>
          <p:cNvPr id="30" name="TextBox 30"/>
          <p:cNvSpPr txBox="1"/>
          <p:nvPr/>
        </p:nvSpPr>
        <p:spPr>
          <a:xfrm>
            <a:off x="6268881" y="2413439"/>
            <a:ext cx="10035564" cy="3923748"/>
          </a:xfrm>
          <a:prstGeom prst="rect">
            <a:avLst/>
          </a:prstGeom>
        </p:spPr>
        <p:txBody>
          <a:bodyPr lIns="0" tIns="0" rIns="0" bIns="0" rtlCol="0" anchor="t">
            <a:spAutoFit/>
          </a:bodyPr>
          <a:lstStyle/>
          <a:p>
            <a:pPr algn="just">
              <a:lnSpc>
                <a:spcPts val="3483"/>
              </a:lnSpc>
            </a:pPr>
            <a:r>
              <a:rPr lang="en-US" sz="2524" b="1" spc="247">
                <a:solidFill>
                  <a:srgbClr val="231F20"/>
                </a:solidFill>
                <a:latin typeface="Open Sauce Bold"/>
                <a:ea typeface="Open Sauce Bold"/>
                <a:cs typeface="Open Sauce Bold"/>
                <a:sym typeface="Open Sauce Bold"/>
              </a:rPr>
              <a:t>Migration Governance: </a:t>
            </a:r>
            <a:r>
              <a:rPr lang="en-US" sz="2524" spc="247">
                <a:solidFill>
                  <a:srgbClr val="231F20"/>
                </a:solidFill>
                <a:latin typeface="Open Sauce"/>
                <a:ea typeface="Open Sauce"/>
                <a:cs typeface="Open Sauce"/>
                <a:sym typeface="Open Sauce"/>
              </a:rPr>
              <a:t>The combined frameworks of legal norms, laws and regulations, policies and traditions as well as organizational structures (subnational, national, regional, international) and the relevant processes that shape and regulate states’ approaches with regard to migration in all its forms, addressing rights and responsibilities and promoting international cooperation. </a:t>
            </a:r>
          </a:p>
          <a:p>
            <a:pPr algn="l">
              <a:lnSpc>
                <a:spcPts val="3483"/>
              </a:lnSpc>
              <a:spcBef>
                <a:spcPct val="0"/>
              </a:spcBef>
            </a:pPr>
            <a:endParaRPr lang="en-US" sz="2524" spc="247">
              <a:solidFill>
                <a:srgbClr val="231F20"/>
              </a:solidFill>
              <a:latin typeface="Open Sauce"/>
              <a:ea typeface="Open Sauce"/>
              <a:cs typeface="Open Sauce"/>
              <a:sym typeface="Open Sauce"/>
            </a:endParaRPr>
          </a:p>
        </p:txBody>
      </p:sp>
      <p:sp>
        <p:nvSpPr>
          <p:cNvPr id="31" name="TextBox 31"/>
          <p:cNvSpPr txBox="1"/>
          <p:nvPr/>
        </p:nvSpPr>
        <p:spPr>
          <a:xfrm>
            <a:off x="1582313" y="6956925"/>
            <a:ext cx="3182649" cy="341921"/>
          </a:xfrm>
          <a:prstGeom prst="rect">
            <a:avLst/>
          </a:prstGeom>
        </p:spPr>
        <p:txBody>
          <a:bodyPr lIns="0" tIns="0" rIns="0" bIns="0" rtlCol="0" anchor="t">
            <a:spAutoFit/>
          </a:bodyPr>
          <a:lstStyle/>
          <a:p>
            <a:pPr algn="ctr">
              <a:lnSpc>
                <a:spcPts val="2828"/>
              </a:lnSpc>
              <a:spcBef>
                <a:spcPct val="0"/>
              </a:spcBef>
            </a:pPr>
            <a:r>
              <a:rPr lang="en-US" sz="2020" b="1">
                <a:solidFill>
                  <a:srgbClr val="162B58"/>
                </a:solidFill>
                <a:latin typeface="Montserrat Bold"/>
                <a:ea typeface="Montserrat Bold"/>
                <a:cs typeface="Montserrat Bold"/>
                <a:sym typeface="Montserrat Bold"/>
              </a:rPr>
              <a:t>GISEDP</a:t>
            </a:r>
          </a:p>
        </p:txBody>
      </p:sp>
      <p:sp>
        <p:nvSpPr>
          <p:cNvPr id="32" name="TextBox 32"/>
          <p:cNvSpPr txBox="1"/>
          <p:nvPr/>
        </p:nvSpPr>
        <p:spPr>
          <a:xfrm>
            <a:off x="6312921" y="6056472"/>
            <a:ext cx="10035564" cy="3923748"/>
          </a:xfrm>
          <a:prstGeom prst="rect">
            <a:avLst/>
          </a:prstGeom>
        </p:spPr>
        <p:txBody>
          <a:bodyPr lIns="0" tIns="0" rIns="0" bIns="0" rtlCol="0" anchor="t">
            <a:spAutoFit/>
          </a:bodyPr>
          <a:lstStyle/>
          <a:p>
            <a:pPr marL="544960" lvl="1" indent="-272480" algn="just">
              <a:lnSpc>
                <a:spcPts val="3483"/>
              </a:lnSpc>
              <a:buFont typeface="Arial"/>
              <a:buChar char="•"/>
            </a:pPr>
            <a:r>
              <a:rPr lang="en-US" sz="2524" spc="247">
                <a:solidFill>
                  <a:srgbClr val="231F20"/>
                </a:solidFill>
                <a:latin typeface="Open Sauce"/>
                <a:ea typeface="Open Sauce"/>
                <a:cs typeface="Open Sauce"/>
                <a:sym typeface="Open Sauce"/>
              </a:rPr>
              <a:t>Migration plays a critical role in economic growth &amp; development - regulate safe and orderly migration, promotes working aged persons to fill labour market shortages and old-age dependency ratios of host countries</a:t>
            </a:r>
          </a:p>
          <a:p>
            <a:pPr marL="544960" lvl="1" indent="-272480" algn="just">
              <a:lnSpc>
                <a:spcPts val="3483"/>
              </a:lnSpc>
              <a:buFont typeface="Arial"/>
              <a:buChar char="•"/>
            </a:pPr>
            <a:r>
              <a:rPr lang="en-US" sz="2524" spc="247">
                <a:solidFill>
                  <a:srgbClr val="231F20"/>
                </a:solidFill>
                <a:latin typeface="Open Sauce"/>
                <a:ea typeface="Open Sauce"/>
                <a:cs typeface="Open Sauce"/>
                <a:sym typeface="Open Sauce"/>
              </a:rPr>
              <a:t>Without Migration Governance, or ways to integrate FDP, human trafficking, arbitrary arrests &amp; detention, refoulement, amongst others</a:t>
            </a:r>
          </a:p>
          <a:p>
            <a:pPr algn="l">
              <a:lnSpc>
                <a:spcPts val="3483"/>
              </a:lnSpc>
              <a:spcBef>
                <a:spcPct val="0"/>
              </a:spcBef>
            </a:pPr>
            <a:endParaRPr lang="en-US" sz="2524" spc="247">
              <a:solidFill>
                <a:srgbClr val="231F20"/>
              </a:solidFill>
              <a:latin typeface="Open Sauce"/>
              <a:ea typeface="Open Sauce"/>
              <a:cs typeface="Open Sauce"/>
              <a:sym typeface="Open Sauc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44950" y="-801814"/>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425C98"/>
            </a:solidFill>
          </p:spPr>
          <p:txBody>
            <a:bodyPr/>
            <a:lstStyle/>
            <a:p>
              <a:endParaRPr lang="en-US"/>
            </a:p>
          </p:txBody>
        </p:sp>
        <p:sp>
          <p:nvSpPr>
            <p:cNvPr id="4" name="TextBox 4"/>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1656033" y="9203513"/>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459357" y="2366947"/>
            <a:ext cx="5408984" cy="7580591"/>
            <a:chOff x="0" y="0"/>
            <a:chExt cx="1424588" cy="1996534"/>
          </a:xfrm>
        </p:grpSpPr>
        <p:sp>
          <p:nvSpPr>
            <p:cNvPr id="7" name="Freeform 7"/>
            <p:cNvSpPr/>
            <p:nvPr/>
          </p:nvSpPr>
          <p:spPr>
            <a:xfrm>
              <a:off x="0" y="0"/>
              <a:ext cx="1424588" cy="1996534"/>
            </a:xfrm>
            <a:custGeom>
              <a:avLst/>
              <a:gdLst/>
              <a:ahLst/>
              <a:cxnLst/>
              <a:rect l="l" t="t" r="r" b="b"/>
              <a:pathLst>
                <a:path w="1424588" h="1996534">
                  <a:moveTo>
                    <a:pt x="0" y="0"/>
                  </a:moveTo>
                  <a:lnTo>
                    <a:pt x="1424588" y="0"/>
                  </a:lnTo>
                  <a:lnTo>
                    <a:pt x="1424588" y="1996534"/>
                  </a:lnTo>
                  <a:lnTo>
                    <a:pt x="0" y="1996534"/>
                  </a:lnTo>
                  <a:close/>
                </a:path>
              </a:pathLst>
            </a:custGeom>
            <a:solidFill>
              <a:srgbClr val="425C98">
                <a:alpha val="56863"/>
              </a:srgbClr>
            </a:solidFill>
          </p:spPr>
          <p:txBody>
            <a:bodyPr/>
            <a:lstStyle/>
            <a:p>
              <a:endParaRPr lang="en-US"/>
            </a:p>
          </p:txBody>
        </p:sp>
        <p:sp>
          <p:nvSpPr>
            <p:cNvPr id="8" name="TextBox 8"/>
            <p:cNvSpPr txBox="1"/>
            <p:nvPr/>
          </p:nvSpPr>
          <p:spPr>
            <a:xfrm>
              <a:off x="0" y="-19050"/>
              <a:ext cx="1424588" cy="2015584"/>
            </a:xfrm>
            <a:prstGeom prst="rect">
              <a:avLst/>
            </a:prstGeom>
          </p:spPr>
          <p:txBody>
            <a:bodyPr lIns="50800" tIns="50800" rIns="50800" bIns="50800" rtlCol="0" anchor="ctr"/>
            <a:lstStyle/>
            <a:p>
              <a:pPr algn="ctr">
                <a:lnSpc>
                  <a:spcPts val="2859"/>
                </a:lnSpc>
              </a:pPr>
              <a:endParaRPr/>
            </a:p>
          </p:txBody>
        </p:sp>
      </p:grpSp>
      <p:sp>
        <p:nvSpPr>
          <p:cNvPr id="9" name="Freeform 9"/>
          <p:cNvSpPr/>
          <p:nvPr/>
        </p:nvSpPr>
        <p:spPr>
          <a:xfrm flipH="1">
            <a:off x="459357" y="2890488"/>
            <a:ext cx="5428560" cy="6367812"/>
          </a:xfrm>
          <a:custGeom>
            <a:avLst/>
            <a:gdLst/>
            <a:ahLst/>
            <a:cxnLst/>
            <a:rect l="l" t="t" r="r" b="b"/>
            <a:pathLst>
              <a:path w="5428560" h="6367812">
                <a:moveTo>
                  <a:pt x="5428560" y="0"/>
                </a:moveTo>
                <a:lnTo>
                  <a:pt x="0" y="0"/>
                </a:lnTo>
                <a:lnTo>
                  <a:pt x="0" y="6367812"/>
                </a:lnTo>
                <a:lnTo>
                  <a:pt x="5428560" y="6367812"/>
                </a:lnTo>
                <a:lnTo>
                  <a:pt x="542856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Group 10"/>
          <p:cNvGrpSpPr/>
          <p:nvPr/>
        </p:nvGrpSpPr>
        <p:grpSpPr>
          <a:xfrm>
            <a:off x="4684214" y="2890488"/>
            <a:ext cx="1203703" cy="120370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2B58"/>
            </a:solidFill>
          </p:spPr>
          <p:txBody>
            <a:bodyPr/>
            <a:lstStyle/>
            <a:p>
              <a:endParaRPr lang="en-US"/>
            </a:p>
          </p:txBody>
        </p:sp>
        <p:sp>
          <p:nvSpPr>
            <p:cNvPr id="12" name="TextBox 12"/>
            <p:cNvSpPr txBox="1"/>
            <p:nvPr/>
          </p:nvSpPr>
          <p:spPr>
            <a:xfrm>
              <a:off x="76200" y="47625"/>
              <a:ext cx="660400" cy="688975"/>
            </a:xfrm>
            <a:prstGeom prst="rect">
              <a:avLst/>
            </a:prstGeom>
          </p:spPr>
          <p:txBody>
            <a:bodyPr lIns="78947" tIns="78947" rIns="78947" bIns="78947" rtlCol="0" anchor="ctr"/>
            <a:lstStyle/>
            <a:p>
              <a:pPr algn="ctr">
                <a:lnSpc>
                  <a:spcPts val="1959"/>
                </a:lnSpc>
              </a:pPr>
              <a:endParaRPr/>
            </a:p>
          </p:txBody>
        </p:sp>
      </p:grpSp>
      <p:grpSp>
        <p:nvGrpSpPr>
          <p:cNvPr id="13" name="Group 13"/>
          <p:cNvGrpSpPr/>
          <p:nvPr/>
        </p:nvGrpSpPr>
        <p:grpSpPr>
          <a:xfrm>
            <a:off x="459357" y="4394363"/>
            <a:ext cx="1203703" cy="120370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2B58"/>
            </a:solidFill>
          </p:spPr>
          <p:txBody>
            <a:bodyPr/>
            <a:lstStyle/>
            <a:p>
              <a:endParaRPr lang="en-US"/>
            </a:p>
          </p:txBody>
        </p:sp>
        <p:sp>
          <p:nvSpPr>
            <p:cNvPr id="15" name="TextBox 15"/>
            <p:cNvSpPr txBox="1"/>
            <p:nvPr/>
          </p:nvSpPr>
          <p:spPr>
            <a:xfrm>
              <a:off x="76200" y="47625"/>
              <a:ext cx="660400" cy="688975"/>
            </a:xfrm>
            <a:prstGeom prst="rect">
              <a:avLst/>
            </a:prstGeom>
          </p:spPr>
          <p:txBody>
            <a:bodyPr lIns="78947" tIns="78947" rIns="78947" bIns="78947" rtlCol="0" anchor="ctr"/>
            <a:lstStyle/>
            <a:p>
              <a:pPr algn="ctr">
                <a:lnSpc>
                  <a:spcPts val="1959"/>
                </a:lnSpc>
              </a:pPr>
              <a:endParaRPr/>
            </a:p>
          </p:txBody>
        </p:sp>
      </p:grpSp>
      <p:grpSp>
        <p:nvGrpSpPr>
          <p:cNvPr id="16" name="Group 16"/>
          <p:cNvGrpSpPr/>
          <p:nvPr/>
        </p:nvGrpSpPr>
        <p:grpSpPr>
          <a:xfrm>
            <a:off x="4712753" y="5900408"/>
            <a:ext cx="1203703" cy="120370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2B58"/>
            </a:solidFill>
          </p:spPr>
          <p:txBody>
            <a:bodyPr/>
            <a:lstStyle/>
            <a:p>
              <a:endParaRPr lang="en-US"/>
            </a:p>
          </p:txBody>
        </p:sp>
        <p:sp>
          <p:nvSpPr>
            <p:cNvPr id="18" name="TextBox 18"/>
            <p:cNvSpPr txBox="1"/>
            <p:nvPr/>
          </p:nvSpPr>
          <p:spPr>
            <a:xfrm>
              <a:off x="76200" y="47625"/>
              <a:ext cx="660400" cy="688975"/>
            </a:xfrm>
            <a:prstGeom prst="rect">
              <a:avLst/>
            </a:prstGeom>
          </p:spPr>
          <p:txBody>
            <a:bodyPr lIns="78947" tIns="78947" rIns="78947" bIns="78947" rtlCol="0" anchor="ctr"/>
            <a:lstStyle/>
            <a:p>
              <a:pPr algn="ctr">
                <a:lnSpc>
                  <a:spcPts val="1959"/>
                </a:lnSpc>
              </a:pPr>
              <a:endParaRPr/>
            </a:p>
          </p:txBody>
        </p:sp>
      </p:grpSp>
      <p:sp>
        <p:nvSpPr>
          <p:cNvPr id="19" name="Freeform 19"/>
          <p:cNvSpPr/>
          <p:nvPr/>
        </p:nvSpPr>
        <p:spPr>
          <a:xfrm>
            <a:off x="5025288" y="6212942"/>
            <a:ext cx="578634" cy="578634"/>
          </a:xfrm>
          <a:custGeom>
            <a:avLst/>
            <a:gdLst/>
            <a:ahLst/>
            <a:cxnLst/>
            <a:rect l="l" t="t" r="r" b="b"/>
            <a:pathLst>
              <a:path w="578634" h="578634">
                <a:moveTo>
                  <a:pt x="0" y="0"/>
                </a:moveTo>
                <a:lnTo>
                  <a:pt x="578634" y="0"/>
                </a:lnTo>
                <a:lnTo>
                  <a:pt x="578634" y="578634"/>
                </a:lnTo>
                <a:lnTo>
                  <a:pt x="0" y="578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a:off x="4843134" y="3110311"/>
            <a:ext cx="885863" cy="764057"/>
          </a:xfrm>
          <a:custGeom>
            <a:avLst/>
            <a:gdLst/>
            <a:ahLst/>
            <a:cxnLst/>
            <a:rect l="l" t="t" r="r" b="b"/>
            <a:pathLst>
              <a:path w="885863" h="764057">
                <a:moveTo>
                  <a:pt x="0" y="0"/>
                </a:moveTo>
                <a:lnTo>
                  <a:pt x="885863" y="0"/>
                </a:lnTo>
                <a:lnTo>
                  <a:pt x="885863" y="764057"/>
                </a:lnTo>
                <a:lnTo>
                  <a:pt x="0" y="7640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1" name="Group 21"/>
          <p:cNvGrpSpPr/>
          <p:nvPr/>
        </p:nvGrpSpPr>
        <p:grpSpPr>
          <a:xfrm>
            <a:off x="459357" y="7435545"/>
            <a:ext cx="1203703" cy="120370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2B58"/>
            </a:solidFill>
          </p:spPr>
          <p:txBody>
            <a:bodyPr/>
            <a:lstStyle/>
            <a:p>
              <a:endParaRPr lang="en-US"/>
            </a:p>
          </p:txBody>
        </p:sp>
        <p:sp>
          <p:nvSpPr>
            <p:cNvPr id="23" name="TextBox 23"/>
            <p:cNvSpPr txBox="1"/>
            <p:nvPr/>
          </p:nvSpPr>
          <p:spPr>
            <a:xfrm>
              <a:off x="76200" y="47625"/>
              <a:ext cx="660400" cy="688975"/>
            </a:xfrm>
            <a:prstGeom prst="rect">
              <a:avLst/>
            </a:prstGeom>
          </p:spPr>
          <p:txBody>
            <a:bodyPr lIns="78947" tIns="78947" rIns="78947" bIns="78947" rtlCol="0" anchor="ctr"/>
            <a:lstStyle/>
            <a:p>
              <a:pPr algn="ctr">
                <a:lnSpc>
                  <a:spcPts val="1959"/>
                </a:lnSpc>
              </a:pPr>
              <a:endParaRPr/>
            </a:p>
          </p:txBody>
        </p:sp>
      </p:grpSp>
      <p:sp>
        <p:nvSpPr>
          <p:cNvPr id="24" name="Freeform 24"/>
          <p:cNvSpPr/>
          <p:nvPr/>
        </p:nvSpPr>
        <p:spPr>
          <a:xfrm>
            <a:off x="726272" y="4659736"/>
            <a:ext cx="669873" cy="672957"/>
          </a:xfrm>
          <a:custGeom>
            <a:avLst/>
            <a:gdLst/>
            <a:ahLst/>
            <a:cxnLst/>
            <a:rect l="l" t="t" r="r" b="b"/>
            <a:pathLst>
              <a:path w="669873" h="672957">
                <a:moveTo>
                  <a:pt x="0" y="0"/>
                </a:moveTo>
                <a:lnTo>
                  <a:pt x="669873" y="0"/>
                </a:lnTo>
                <a:lnTo>
                  <a:pt x="669873" y="672957"/>
                </a:lnTo>
                <a:lnTo>
                  <a:pt x="0" y="6729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5" name="Freeform 25"/>
          <p:cNvSpPr/>
          <p:nvPr/>
        </p:nvSpPr>
        <p:spPr>
          <a:xfrm>
            <a:off x="637484" y="7613672"/>
            <a:ext cx="847449" cy="847449"/>
          </a:xfrm>
          <a:custGeom>
            <a:avLst/>
            <a:gdLst/>
            <a:ahLst/>
            <a:cxnLst/>
            <a:rect l="l" t="t" r="r" b="b"/>
            <a:pathLst>
              <a:path w="847449" h="847449">
                <a:moveTo>
                  <a:pt x="0" y="0"/>
                </a:moveTo>
                <a:lnTo>
                  <a:pt x="847449" y="0"/>
                </a:lnTo>
                <a:lnTo>
                  <a:pt x="847449" y="847449"/>
                </a:lnTo>
                <a:lnTo>
                  <a:pt x="0" y="8474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6" name="TextBox 26"/>
          <p:cNvSpPr txBox="1"/>
          <p:nvPr/>
        </p:nvSpPr>
        <p:spPr>
          <a:xfrm>
            <a:off x="637484" y="141606"/>
            <a:ext cx="15666962" cy="1844751"/>
          </a:xfrm>
          <a:prstGeom prst="rect">
            <a:avLst/>
          </a:prstGeom>
        </p:spPr>
        <p:txBody>
          <a:bodyPr lIns="0" tIns="0" rIns="0" bIns="0" rtlCol="0" anchor="t">
            <a:spAutoFit/>
          </a:bodyPr>
          <a:lstStyle/>
          <a:p>
            <a:pPr algn="l">
              <a:lnSpc>
                <a:spcPts val="4787"/>
              </a:lnSpc>
            </a:pPr>
            <a:r>
              <a:rPr lang="en-US" sz="3468" spc="339">
                <a:solidFill>
                  <a:srgbClr val="162B58"/>
                </a:solidFill>
                <a:latin typeface="Codec Pro ExtraBold"/>
                <a:ea typeface="Codec Pro ExtraBold"/>
                <a:cs typeface="Codec Pro ExtraBold"/>
                <a:sym typeface="Codec Pro ExtraBold"/>
              </a:rPr>
              <a:t>How can the current migration governance measures in Kenya strengthen the ability for displaced persons to gain access to ID&amp; Documentation?</a:t>
            </a:r>
          </a:p>
        </p:txBody>
      </p:sp>
      <p:sp>
        <p:nvSpPr>
          <p:cNvPr id="27" name="TextBox 27"/>
          <p:cNvSpPr txBox="1"/>
          <p:nvPr/>
        </p:nvSpPr>
        <p:spPr>
          <a:xfrm>
            <a:off x="1703138" y="3874368"/>
            <a:ext cx="3009615" cy="296050"/>
          </a:xfrm>
          <a:prstGeom prst="rect">
            <a:avLst/>
          </a:prstGeom>
        </p:spPr>
        <p:txBody>
          <a:bodyPr lIns="0" tIns="0" rIns="0" bIns="0" rtlCol="0" anchor="t">
            <a:spAutoFit/>
          </a:bodyPr>
          <a:lstStyle/>
          <a:p>
            <a:pPr marL="0" lvl="0" indent="0" algn="ctr">
              <a:lnSpc>
                <a:spcPts val="2415"/>
              </a:lnSpc>
            </a:pPr>
            <a:r>
              <a:rPr lang="en-US" sz="2013" b="1">
                <a:solidFill>
                  <a:srgbClr val="162B58"/>
                </a:solidFill>
                <a:latin typeface="Montserrat Ultra-Bold"/>
                <a:ea typeface="Montserrat Ultra-Bold"/>
                <a:cs typeface="Montserrat Ultra-Bold"/>
                <a:sym typeface="Montserrat Ultra-Bold"/>
              </a:rPr>
              <a:t>KISEDP</a:t>
            </a:r>
          </a:p>
        </p:txBody>
      </p:sp>
      <p:sp>
        <p:nvSpPr>
          <p:cNvPr id="28" name="TextBox 28"/>
          <p:cNvSpPr txBox="1"/>
          <p:nvPr/>
        </p:nvSpPr>
        <p:spPr>
          <a:xfrm>
            <a:off x="1649800" y="8311920"/>
            <a:ext cx="3028098" cy="327328"/>
          </a:xfrm>
          <a:prstGeom prst="rect">
            <a:avLst/>
          </a:prstGeom>
        </p:spPr>
        <p:txBody>
          <a:bodyPr lIns="0" tIns="0" rIns="0" bIns="0" rtlCol="0" anchor="t">
            <a:spAutoFit/>
          </a:bodyPr>
          <a:lstStyle/>
          <a:p>
            <a:pPr marL="0" lvl="0" indent="0" algn="ctr">
              <a:lnSpc>
                <a:spcPts val="2602"/>
              </a:lnSpc>
            </a:pPr>
            <a:r>
              <a:rPr lang="en-US" sz="2168" b="1">
                <a:solidFill>
                  <a:srgbClr val="162B58"/>
                </a:solidFill>
                <a:latin typeface="Montserrat Bold"/>
                <a:ea typeface="Montserrat Bold"/>
                <a:cs typeface="Montserrat Bold"/>
                <a:sym typeface="Montserrat Bold"/>
              </a:rPr>
              <a:t>SHIRIKA Plan</a:t>
            </a:r>
          </a:p>
        </p:txBody>
      </p:sp>
      <p:sp>
        <p:nvSpPr>
          <p:cNvPr id="29" name="TextBox 29"/>
          <p:cNvSpPr txBox="1"/>
          <p:nvPr/>
        </p:nvSpPr>
        <p:spPr>
          <a:xfrm>
            <a:off x="1572525" y="5275369"/>
            <a:ext cx="3182649" cy="697057"/>
          </a:xfrm>
          <a:prstGeom prst="rect">
            <a:avLst/>
          </a:prstGeom>
        </p:spPr>
        <p:txBody>
          <a:bodyPr lIns="0" tIns="0" rIns="0" bIns="0" rtlCol="0" anchor="t">
            <a:spAutoFit/>
          </a:bodyPr>
          <a:lstStyle/>
          <a:p>
            <a:pPr algn="ctr">
              <a:lnSpc>
                <a:spcPts val="2828"/>
              </a:lnSpc>
              <a:spcBef>
                <a:spcPct val="0"/>
              </a:spcBef>
            </a:pPr>
            <a:r>
              <a:rPr lang="en-US" sz="2020" b="1">
                <a:solidFill>
                  <a:srgbClr val="162B58"/>
                </a:solidFill>
                <a:latin typeface="Montserrat Bold"/>
                <a:ea typeface="Montserrat Bold"/>
                <a:cs typeface="Montserrat Bold"/>
                <a:sym typeface="Montserrat Bold"/>
              </a:rPr>
              <a:t>The New Refugees Act 2021</a:t>
            </a:r>
          </a:p>
        </p:txBody>
      </p:sp>
      <p:sp>
        <p:nvSpPr>
          <p:cNvPr id="30" name="TextBox 30"/>
          <p:cNvSpPr txBox="1"/>
          <p:nvPr/>
        </p:nvSpPr>
        <p:spPr>
          <a:xfrm>
            <a:off x="6268881" y="2413439"/>
            <a:ext cx="10035564" cy="3047448"/>
          </a:xfrm>
          <a:prstGeom prst="rect">
            <a:avLst/>
          </a:prstGeom>
        </p:spPr>
        <p:txBody>
          <a:bodyPr lIns="0" tIns="0" rIns="0" bIns="0" rtlCol="0" anchor="t">
            <a:spAutoFit/>
          </a:bodyPr>
          <a:lstStyle/>
          <a:p>
            <a:pPr algn="just">
              <a:lnSpc>
                <a:spcPts val="3483"/>
              </a:lnSpc>
            </a:pPr>
            <a:r>
              <a:rPr lang="en-US" sz="2524" b="1" spc="247">
                <a:solidFill>
                  <a:srgbClr val="231F20"/>
                </a:solidFill>
                <a:latin typeface="Open Sauce Bold"/>
                <a:ea typeface="Open Sauce Bold"/>
                <a:cs typeface="Open Sauce Bold"/>
                <a:sym typeface="Open Sauce Bold"/>
              </a:rPr>
              <a:t>The New Refugees Act 2021: </a:t>
            </a:r>
            <a:r>
              <a:rPr lang="en-US" sz="2524" spc="247">
                <a:solidFill>
                  <a:srgbClr val="231F20"/>
                </a:solidFill>
                <a:latin typeface="Open Sauce"/>
                <a:ea typeface="Open Sauce"/>
                <a:cs typeface="Open Sauce"/>
                <a:sym typeface="Open Sauce"/>
              </a:rPr>
              <a:t>This new law provides the basis for socio-economic inclusion of refugees. The Refugees Act No. 10 of 2021 provides a robust legal framework for refugee protection and solutions, emphasizing the Government's commitment to refugee welfare and finding lasting solutions</a:t>
            </a:r>
          </a:p>
          <a:p>
            <a:pPr algn="l">
              <a:lnSpc>
                <a:spcPts val="3483"/>
              </a:lnSpc>
              <a:spcBef>
                <a:spcPct val="0"/>
              </a:spcBef>
            </a:pPr>
            <a:endParaRPr lang="en-US" sz="2524" spc="247">
              <a:solidFill>
                <a:srgbClr val="231F20"/>
              </a:solidFill>
              <a:latin typeface="Open Sauce"/>
              <a:ea typeface="Open Sauce"/>
              <a:cs typeface="Open Sauce"/>
              <a:sym typeface="Open Sauce"/>
            </a:endParaRPr>
          </a:p>
        </p:txBody>
      </p:sp>
      <p:sp>
        <p:nvSpPr>
          <p:cNvPr id="31" name="TextBox 31"/>
          <p:cNvSpPr txBox="1"/>
          <p:nvPr/>
        </p:nvSpPr>
        <p:spPr>
          <a:xfrm>
            <a:off x="1616622" y="6956925"/>
            <a:ext cx="3182649" cy="341921"/>
          </a:xfrm>
          <a:prstGeom prst="rect">
            <a:avLst/>
          </a:prstGeom>
        </p:spPr>
        <p:txBody>
          <a:bodyPr lIns="0" tIns="0" rIns="0" bIns="0" rtlCol="0" anchor="t">
            <a:spAutoFit/>
          </a:bodyPr>
          <a:lstStyle/>
          <a:p>
            <a:pPr algn="ctr">
              <a:lnSpc>
                <a:spcPts val="2828"/>
              </a:lnSpc>
              <a:spcBef>
                <a:spcPct val="0"/>
              </a:spcBef>
            </a:pPr>
            <a:r>
              <a:rPr lang="en-US" sz="2020" b="1">
                <a:solidFill>
                  <a:srgbClr val="162B58"/>
                </a:solidFill>
                <a:latin typeface="Montserrat Bold"/>
                <a:ea typeface="Montserrat Bold"/>
                <a:cs typeface="Montserrat Bold"/>
                <a:sym typeface="Montserrat Bold"/>
              </a:rPr>
              <a:t>GISEDP</a:t>
            </a:r>
          </a:p>
        </p:txBody>
      </p:sp>
      <p:sp>
        <p:nvSpPr>
          <p:cNvPr id="32" name="TextBox 32"/>
          <p:cNvSpPr txBox="1"/>
          <p:nvPr/>
        </p:nvSpPr>
        <p:spPr>
          <a:xfrm>
            <a:off x="6312921" y="5294593"/>
            <a:ext cx="10035564" cy="4361898"/>
          </a:xfrm>
          <a:prstGeom prst="rect">
            <a:avLst/>
          </a:prstGeom>
        </p:spPr>
        <p:txBody>
          <a:bodyPr lIns="0" tIns="0" rIns="0" bIns="0" rtlCol="0" anchor="t">
            <a:spAutoFit/>
          </a:bodyPr>
          <a:lstStyle/>
          <a:p>
            <a:pPr marL="544960" lvl="1" indent="-272480" algn="just">
              <a:lnSpc>
                <a:spcPts val="3483"/>
              </a:lnSpc>
              <a:buFont typeface="Arial"/>
              <a:buChar char="•"/>
            </a:pPr>
            <a:r>
              <a:rPr lang="en-US" sz="2524" spc="247">
                <a:solidFill>
                  <a:srgbClr val="231F20"/>
                </a:solidFill>
                <a:latin typeface="Open Sauce"/>
                <a:ea typeface="Open Sauce"/>
                <a:cs typeface="Open Sauce"/>
                <a:sym typeface="Open Sauce"/>
              </a:rPr>
              <a:t>This will enable access to services ssuch as ·     banking services; access to capital through bank loans; access to M-Pesa services like Till number, Paybill number, Pochi la Biashara, as well as loans services like Fuliza, and Till number business loans; access to work permit; access to CTD; and lastly rights to ownership of business or properties (ability of buying and register a property on their name).</a:t>
            </a:r>
          </a:p>
          <a:p>
            <a:pPr algn="l">
              <a:lnSpc>
                <a:spcPts val="3483"/>
              </a:lnSpc>
              <a:spcBef>
                <a:spcPct val="0"/>
              </a:spcBef>
            </a:pPr>
            <a:endParaRPr lang="en-US" sz="2524" spc="247">
              <a:solidFill>
                <a:srgbClr val="231F20"/>
              </a:solidFill>
              <a:latin typeface="Open Sauce"/>
              <a:ea typeface="Open Sauce"/>
              <a:cs typeface="Open Sauce"/>
              <a:sym typeface="Open Sauc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44950" y="-801814"/>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425C98"/>
            </a:solidFill>
          </p:spPr>
          <p:txBody>
            <a:bodyPr/>
            <a:lstStyle/>
            <a:p>
              <a:endParaRPr lang="en-US"/>
            </a:p>
          </p:txBody>
        </p:sp>
        <p:sp>
          <p:nvSpPr>
            <p:cNvPr id="4" name="TextBox 4"/>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1656033" y="9203513"/>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459357" y="2366947"/>
            <a:ext cx="5408984" cy="7580591"/>
            <a:chOff x="0" y="0"/>
            <a:chExt cx="1424588" cy="1996534"/>
          </a:xfrm>
        </p:grpSpPr>
        <p:sp>
          <p:nvSpPr>
            <p:cNvPr id="7" name="Freeform 7"/>
            <p:cNvSpPr/>
            <p:nvPr/>
          </p:nvSpPr>
          <p:spPr>
            <a:xfrm>
              <a:off x="0" y="0"/>
              <a:ext cx="1424588" cy="1996534"/>
            </a:xfrm>
            <a:custGeom>
              <a:avLst/>
              <a:gdLst/>
              <a:ahLst/>
              <a:cxnLst/>
              <a:rect l="l" t="t" r="r" b="b"/>
              <a:pathLst>
                <a:path w="1424588" h="1996534">
                  <a:moveTo>
                    <a:pt x="0" y="0"/>
                  </a:moveTo>
                  <a:lnTo>
                    <a:pt x="1424588" y="0"/>
                  </a:lnTo>
                  <a:lnTo>
                    <a:pt x="1424588" y="1996534"/>
                  </a:lnTo>
                  <a:lnTo>
                    <a:pt x="0" y="1996534"/>
                  </a:lnTo>
                  <a:close/>
                </a:path>
              </a:pathLst>
            </a:custGeom>
            <a:solidFill>
              <a:srgbClr val="425C98">
                <a:alpha val="56863"/>
              </a:srgbClr>
            </a:solidFill>
          </p:spPr>
          <p:txBody>
            <a:bodyPr/>
            <a:lstStyle/>
            <a:p>
              <a:endParaRPr lang="en-US"/>
            </a:p>
          </p:txBody>
        </p:sp>
        <p:sp>
          <p:nvSpPr>
            <p:cNvPr id="8" name="TextBox 8"/>
            <p:cNvSpPr txBox="1"/>
            <p:nvPr/>
          </p:nvSpPr>
          <p:spPr>
            <a:xfrm>
              <a:off x="0" y="-19050"/>
              <a:ext cx="1424588" cy="2015584"/>
            </a:xfrm>
            <a:prstGeom prst="rect">
              <a:avLst/>
            </a:prstGeom>
          </p:spPr>
          <p:txBody>
            <a:bodyPr lIns="50800" tIns="50800" rIns="50800" bIns="50800" rtlCol="0" anchor="ctr"/>
            <a:lstStyle/>
            <a:p>
              <a:pPr algn="ctr">
                <a:lnSpc>
                  <a:spcPts val="2859"/>
                </a:lnSpc>
              </a:pPr>
              <a:endParaRPr/>
            </a:p>
          </p:txBody>
        </p:sp>
      </p:grpSp>
      <p:sp>
        <p:nvSpPr>
          <p:cNvPr id="9" name="Freeform 9"/>
          <p:cNvSpPr/>
          <p:nvPr/>
        </p:nvSpPr>
        <p:spPr>
          <a:xfrm flipH="1">
            <a:off x="459357" y="2890488"/>
            <a:ext cx="5428560" cy="6367812"/>
          </a:xfrm>
          <a:custGeom>
            <a:avLst/>
            <a:gdLst/>
            <a:ahLst/>
            <a:cxnLst/>
            <a:rect l="l" t="t" r="r" b="b"/>
            <a:pathLst>
              <a:path w="5428560" h="6367812">
                <a:moveTo>
                  <a:pt x="5428560" y="0"/>
                </a:moveTo>
                <a:lnTo>
                  <a:pt x="0" y="0"/>
                </a:lnTo>
                <a:lnTo>
                  <a:pt x="0" y="6367812"/>
                </a:lnTo>
                <a:lnTo>
                  <a:pt x="5428560" y="6367812"/>
                </a:lnTo>
                <a:lnTo>
                  <a:pt x="542856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Group 10"/>
          <p:cNvGrpSpPr/>
          <p:nvPr/>
        </p:nvGrpSpPr>
        <p:grpSpPr>
          <a:xfrm>
            <a:off x="4684214" y="2890488"/>
            <a:ext cx="1203703" cy="120370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2B58"/>
            </a:solidFill>
          </p:spPr>
          <p:txBody>
            <a:bodyPr/>
            <a:lstStyle/>
            <a:p>
              <a:endParaRPr lang="en-US"/>
            </a:p>
          </p:txBody>
        </p:sp>
        <p:sp>
          <p:nvSpPr>
            <p:cNvPr id="12" name="TextBox 12"/>
            <p:cNvSpPr txBox="1"/>
            <p:nvPr/>
          </p:nvSpPr>
          <p:spPr>
            <a:xfrm>
              <a:off x="76200" y="47625"/>
              <a:ext cx="660400" cy="688975"/>
            </a:xfrm>
            <a:prstGeom prst="rect">
              <a:avLst/>
            </a:prstGeom>
          </p:spPr>
          <p:txBody>
            <a:bodyPr lIns="78947" tIns="78947" rIns="78947" bIns="78947" rtlCol="0" anchor="ctr"/>
            <a:lstStyle/>
            <a:p>
              <a:pPr algn="ctr">
                <a:lnSpc>
                  <a:spcPts val="1959"/>
                </a:lnSpc>
              </a:pPr>
              <a:endParaRPr/>
            </a:p>
          </p:txBody>
        </p:sp>
      </p:grpSp>
      <p:grpSp>
        <p:nvGrpSpPr>
          <p:cNvPr id="13" name="Group 13"/>
          <p:cNvGrpSpPr/>
          <p:nvPr/>
        </p:nvGrpSpPr>
        <p:grpSpPr>
          <a:xfrm>
            <a:off x="459357" y="4394363"/>
            <a:ext cx="1203703" cy="120370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2B58"/>
            </a:solidFill>
          </p:spPr>
          <p:txBody>
            <a:bodyPr/>
            <a:lstStyle/>
            <a:p>
              <a:endParaRPr lang="en-US"/>
            </a:p>
          </p:txBody>
        </p:sp>
        <p:sp>
          <p:nvSpPr>
            <p:cNvPr id="15" name="TextBox 15"/>
            <p:cNvSpPr txBox="1"/>
            <p:nvPr/>
          </p:nvSpPr>
          <p:spPr>
            <a:xfrm>
              <a:off x="76200" y="47625"/>
              <a:ext cx="660400" cy="688975"/>
            </a:xfrm>
            <a:prstGeom prst="rect">
              <a:avLst/>
            </a:prstGeom>
          </p:spPr>
          <p:txBody>
            <a:bodyPr lIns="78947" tIns="78947" rIns="78947" bIns="78947" rtlCol="0" anchor="ctr"/>
            <a:lstStyle/>
            <a:p>
              <a:pPr algn="ctr">
                <a:lnSpc>
                  <a:spcPts val="1959"/>
                </a:lnSpc>
              </a:pPr>
              <a:endParaRPr/>
            </a:p>
          </p:txBody>
        </p:sp>
      </p:grpSp>
      <p:grpSp>
        <p:nvGrpSpPr>
          <p:cNvPr id="16" name="Group 16"/>
          <p:cNvGrpSpPr/>
          <p:nvPr/>
        </p:nvGrpSpPr>
        <p:grpSpPr>
          <a:xfrm>
            <a:off x="4712753" y="5900408"/>
            <a:ext cx="1203703" cy="120370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2B58"/>
            </a:solidFill>
          </p:spPr>
          <p:txBody>
            <a:bodyPr/>
            <a:lstStyle/>
            <a:p>
              <a:endParaRPr lang="en-US"/>
            </a:p>
          </p:txBody>
        </p:sp>
        <p:sp>
          <p:nvSpPr>
            <p:cNvPr id="18" name="TextBox 18"/>
            <p:cNvSpPr txBox="1"/>
            <p:nvPr/>
          </p:nvSpPr>
          <p:spPr>
            <a:xfrm>
              <a:off x="76200" y="47625"/>
              <a:ext cx="660400" cy="688975"/>
            </a:xfrm>
            <a:prstGeom prst="rect">
              <a:avLst/>
            </a:prstGeom>
          </p:spPr>
          <p:txBody>
            <a:bodyPr lIns="78947" tIns="78947" rIns="78947" bIns="78947" rtlCol="0" anchor="ctr"/>
            <a:lstStyle/>
            <a:p>
              <a:pPr algn="ctr">
                <a:lnSpc>
                  <a:spcPts val="1959"/>
                </a:lnSpc>
              </a:pPr>
              <a:endParaRPr/>
            </a:p>
          </p:txBody>
        </p:sp>
      </p:grpSp>
      <p:sp>
        <p:nvSpPr>
          <p:cNvPr id="19" name="Freeform 19"/>
          <p:cNvSpPr/>
          <p:nvPr/>
        </p:nvSpPr>
        <p:spPr>
          <a:xfrm>
            <a:off x="5025288" y="6212942"/>
            <a:ext cx="578634" cy="578634"/>
          </a:xfrm>
          <a:custGeom>
            <a:avLst/>
            <a:gdLst/>
            <a:ahLst/>
            <a:cxnLst/>
            <a:rect l="l" t="t" r="r" b="b"/>
            <a:pathLst>
              <a:path w="578634" h="578634">
                <a:moveTo>
                  <a:pt x="0" y="0"/>
                </a:moveTo>
                <a:lnTo>
                  <a:pt x="578634" y="0"/>
                </a:lnTo>
                <a:lnTo>
                  <a:pt x="578634" y="578634"/>
                </a:lnTo>
                <a:lnTo>
                  <a:pt x="0" y="578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a:off x="4843134" y="3110311"/>
            <a:ext cx="885863" cy="764057"/>
          </a:xfrm>
          <a:custGeom>
            <a:avLst/>
            <a:gdLst/>
            <a:ahLst/>
            <a:cxnLst/>
            <a:rect l="l" t="t" r="r" b="b"/>
            <a:pathLst>
              <a:path w="885863" h="764057">
                <a:moveTo>
                  <a:pt x="0" y="0"/>
                </a:moveTo>
                <a:lnTo>
                  <a:pt x="885863" y="0"/>
                </a:lnTo>
                <a:lnTo>
                  <a:pt x="885863" y="764057"/>
                </a:lnTo>
                <a:lnTo>
                  <a:pt x="0" y="7640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1" name="Group 21"/>
          <p:cNvGrpSpPr/>
          <p:nvPr/>
        </p:nvGrpSpPr>
        <p:grpSpPr>
          <a:xfrm>
            <a:off x="459357" y="7435545"/>
            <a:ext cx="1203703" cy="120370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2B58"/>
            </a:solidFill>
          </p:spPr>
          <p:txBody>
            <a:bodyPr/>
            <a:lstStyle/>
            <a:p>
              <a:endParaRPr lang="en-US"/>
            </a:p>
          </p:txBody>
        </p:sp>
        <p:sp>
          <p:nvSpPr>
            <p:cNvPr id="23" name="TextBox 23"/>
            <p:cNvSpPr txBox="1"/>
            <p:nvPr/>
          </p:nvSpPr>
          <p:spPr>
            <a:xfrm>
              <a:off x="76200" y="47625"/>
              <a:ext cx="660400" cy="688975"/>
            </a:xfrm>
            <a:prstGeom prst="rect">
              <a:avLst/>
            </a:prstGeom>
          </p:spPr>
          <p:txBody>
            <a:bodyPr lIns="78947" tIns="78947" rIns="78947" bIns="78947" rtlCol="0" anchor="ctr"/>
            <a:lstStyle/>
            <a:p>
              <a:pPr algn="ctr">
                <a:lnSpc>
                  <a:spcPts val="1959"/>
                </a:lnSpc>
              </a:pPr>
              <a:endParaRPr/>
            </a:p>
          </p:txBody>
        </p:sp>
      </p:grpSp>
      <p:sp>
        <p:nvSpPr>
          <p:cNvPr id="24" name="Freeform 24"/>
          <p:cNvSpPr/>
          <p:nvPr/>
        </p:nvSpPr>
        <p:spPr>
          <a:xfrm>
            <a:off x="726272" y="4659736"/>
            <a:ext cx="669873" cy="672957"/>
          </a:xfrm>
          <a:custGeom>
            <a:avLst/>
            <a:gdLst/>
            <a:ahLst/>
            <a:cxnLst/>
            <a:rect l="l" t="t" r="r" b="b"/>
            <a:pathLst>
              <a:path w="669873" h="672957">
                <a:moveTo>
                  <a:pt x="0" y="0"/>
                </a:moveTo>
                <a:lnTo>
                  <a:pt x="669873" y="0"/>
                </a:lnTo>
                <a:lnTo>
                  <a:pt x="669873" y="672957"/>
                </a:lnTo>
                <a:lnTo>
                  <a:pt x="0" y="6729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5" name="Freeform 25"/>
          <p:cNvSpPr/>
          <p:nvPr/>
        </p:nvSpPr>
        <p:spPr>
          <a:xfrm>
            <a:off x="637484" y="7613672"/>
            <a:ext cx="847449" cy="847449"/>
          </a:xfrm>
          <a:custGeom>
            <a:avLst/>
            <a:gdLst/>
            <a:ahLst/>
            <a:cxnLst/>
            <a:rect l="l" t="t" r="r" b="b"/>
            <a:pathLst>
              <a:path w="847449" h="847449">
                <a:moveTo>
                  <a:pt x="0" y="0"/>
                </a:moveTo>
                <a:lnTo>
                  <a:pt x="847449" y="0"/>
                </a:lnTo>
                <a:lnTo>
                  <a:pt x="847449" y="847449"/>
                </a:lnTo>
                <a:lnTo>
                  <a:pt x="0" y="8474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6" name="TextBox 26"/>
          <p:cNvSpPr txBox="1"/>
          <p:nvPr/>
        </p:nvSpPr>
        <p:spPr>
          <a:xfrm>
            <a:off x="637484" y="141606"/>
            <a:ext cx="15666962" cy="1844751"/>
          </a:xfrm>
          <a:prstGeom prst="rect">
            <a:avLst/>
          </a:prstGeom>
        </p:spPr>
        <p:txBody>
          <a:bodyPr lIns="0" tIns="0" rIns="0" bIns="0" rtlCol="0" anchor="t">
            <a:spAutoFit/>
          </a:bodyPr>
          <a:lstStyle/>
          <a:p>
            <a:pPr algn="l">
              <a:lnSpc>
                <a:spcPts val="4787"/>
              </a:lnSpc>
            </a:pPr>
            <a:r>
              <a:rPr lang="en-US" sz="3468" spc="339">
                <a:solidFill>
                  <a:srgbClr val="162B58"/>
                </a:solidFill>
                <a:latin typeface="Codec Pro ExtraBold"/>
                <a:ea typeface="Codec Pro ExtraBold"/>
                <a:cs typeface="Codec Pro ExtraBold"/>
                <a:sym typeface="Codec Pro ExtraBold"/>
              </a:rPr>
              <a:t>How can the current migration governance measures in Kenya strengthen the ability for displaced persons to gain access to ID&amp; Documentation?</a:t>
            </a:r>
          </a:p>
        </p:txBody>
      </p:sp>
      <p:sp>
        <p:nvSpPr>
          <p:cNvPr id="27" name="TextBox 27"/>
          <p:cNvSpPr txBox="1"/>
          <p:nvPr/>
        </p:nvSpPr>
        <p:spPr>
          <a:xfrm>
            <a:off x="1703138" y="3874368"/>
            <a:ext cx="3009615" cy="296050"/>
          </a:xfrm>
          <a:prstGeom prst="rect">
            <a:avLst/>
          </a:prstGeom>
        </p:spPr>
        <p:txBody>
          <a:bodyPr lIns="0" tIns="0" rIns="0" bIns="0" rtlCol="0" anchor="t">
            <a:spAutoFit/>
          </a:bodyPr>
          <a:lstStyle/>
          <a:p>
            <a:pPr marL="0" lvl="0" indent="0" algn="ctr">
              <a:lnSpc>
                <a:spcPts val="2415"/>
              </a:lnSpc>
            </a:pPr>
            <a:r>
              <a:rPr lang="en-US" sz="2013" b="1">
                <a:solidFill>
                  <a:srgbClr val="162B58"/>
                </a:solidFill>
                <a:latin typeface="Montserrat Ultra-Bold"/>
                <a:ea typeface="Montserrat Ultra-Bold"/>
                <a:cs typeface="Montserrat Ultra-Bold"/>
                <a:sym typeface="Montserrat Ultra-Bold"/>
              </a:rPr>
              <a:t>KISEDP</a:t>
            </a:r>
          </a:p>
        </p:txBody>
      </p:sp>
      <p:sp>
        <p:nvSpPr>
          <p:cNvPr id="28" name="TextBox 28"/>
          <p:cNvSpPr txBox="1"/>
          <p:nvPr/>
        </p:nvSpPr>
        <p:spPr>
          <a:xfrm>
            <a:off x="1649800" y="8311920"/>
            <a:ext cx="3028098" cy="327328"/>
          </a:xfrm>
          <a:prstGeom prst="rect">
            <a:avLst/>
          </a:prstGeom>
        </p:spPr>
        <p:txBody>
          <a:bodyPr lIns="0" tIns="0" rIns="0" bIns="0" rtlCol="0" anchor="t">
            <a:spAutoFit/>
          </a:bodyPr>
          <a:lstStyle/>
          <a:p>
            <a:pPr marL="0" lvl="0" indent="0" algn="ctr">
              <a:lnSpc>
                <a:spcPts val="2602"/>
              </a:lnSpc>
            </a:pPr>
            <a:r>
              <a:rPr lang="en-US" sz="2168" b="1">
                <a:solidFill>
                  <a:srgbClr val="162B58"/>
                </a:solidFill>
                <a:latin typeface="Montserrat Bold"/>
                <a:ea typeface="Montserrat Bold"/>
                <a:cs typeface="Montserrat Bold"/>
                <a:sym typeface="Montserrat Bold"/>
              </a:rPr>
              <a:t>SHIRIKA Plan</a:t>
            </a:r>
          </a:p>
        </p:txBody>
      </p:sp>
      <p:sp>
        <p:nvSpPr>
          <p:cNvPr id="29" name="TextBox 29"/>
          <p:cNvSpPr txBox="1"/>
          <p:nvPr/>
        </p:nvSpPr>
        <p:spPr>
          <a:xfrm>
            <a:off x="1572525" y="5275369"/>
            <a:ext cx="3182649" cy="697057"/>
          </a:xfrm>
          <a:prstGeom prst="rect">
            <a:avLst/>
          </a:prstGeom>
        </p:spPr>
        <p:txBody>
          <a:bodyPr lIns="0" tIns="0" rIns="0" bIns="0" rtlCol="0" anchor="t">
            <a:spAutoFit/>
          </a:bodyPr>
          <a:lstStyle/>
          <a:p>
            <a:pPr algn="ctr">
              <a:lnSpc>
                <a:spcPts val="2828"/>
              </a:lnSpc>
              <a:spcBef>
                <a:spcPct val="0"/>
              </a:spcBef>
            </a:pPr>
            <a:r>
              <a:rPr lang="en-US" sz="2020" b="1">
                <a:solidFill>
                  <a:srgbClr val="162B58"/>
                </a:solidFill>
                <a:latin typeface="Montserrat Bold"/>
                <a:ea typeface="Montserrat Bold"/>
                <a:cs typeface="Montserrat Bold"/>
                <a:sym typeface="Montserrat Bold"/>
              </a:rPr>
              <a:t>The New Refugees Act 2021</a:t>
            </a:r>
          </a:p>
        </p:txBody>
      </p:sp>
      <p:sp>
        <p:nvSpPr>
          <p:cNvPr id="30" name="TextBox 30"/>
          <p:cNvSpPr txBox="1"/>
          <p:nvPr/>
        </p:nvSpPr>
        <p:spPr>
          <a:xfrm>
            <a:off x="6268881" y="2413439"/>
            <a:ext cx="10035564" cy="4361898"/>
          </a:xfrm>
          <a:prstGeom prst="rect">
            <a:avLst/>
          </a:prstGeom>
        </p:spPr>
        <p:txBody>
          <a:bodyPr lIns="0" tIns="0" rIns="0" bIns="0" rtlCol="0" anchor="t">
            <a:spAutoFit/>
          </a:bodyPr>
          <a:lstStyle/>
          <a:p>
            <a:pPr algn="just">
              <a:lnSpc>
                <a:spcPts val="3483"/>
              </a:lnSpc>
            </a:pPr>
            <a:r>
              <a:rPr lang="en-US" sz="2524" b="1" spc="247">
                <a:solidFill>
                  <a:srgbClr val="231F20"/>
                </a:solidFill>
                <a:latin typeface="Open Sauce Bold"/>
                <a:ea typeface="Open Sauce Bold"/>
                <a:cs typeface="Open Sauce Bold"/>
                <a:sym typeface="Open Sauce Bold"/>
              </a:rPr>
              <a:t>KISEDP + GISEDP: </a:t>
            </a:r>
            <a:r>
              <a:rPr lang="en-US" sz="2524" spc="247">
                <a:solidFill>
                  <a:srgbClr val="231F20"/>
                </a:solidFill>
                <a:latin typeface="Open Sauce"/>
                <a:ea typeface="Open Sauce"/>
                <a:cs typeface="Open Sauce"/>
                <a:sym typeface="Open Sauce"/>
              </a:rPr>
              <a:t>These development plans intend to turn Kakuma refugee camp into a permanent settlement, which can now be recognized as Kalobeyei. the GISEDP intends to do the same in Garissa county for Dadaab refugee camp. These development plans alongside the Support for Host Communities and Refugee Empowerment (SHARE) are part of the SHIRIKA plan’s implementation plan.</a:t>
            </a:r>
          </a:p>
          <a:p>
            <a:pPr algn="just">
              <a:lnSpc>
                <a:spcPts val="3483"/>
              </a:lnSpc>
            </a:pPr>
            <a:endParaRPr lang="en-US" sz="2524" spc="247">
              <a:solidFill>
                <a:srgbClr val="231F20"/>
              </a:solidFill>
              <a:latin typeface="Open Sauce"/>
              <a:ea typeface="Open Sauce"/>
              <a:cs typeface="Open Sauce"/>
              <a:sym typeface="Open Sauce"/>
            </a:endParaRPr>
          </a:p>
          <a:p>
            <a:pPr algn="l">
              <a:lnSpc>
                <a:spcPts val="3483"/>
              </a:lnSpc>
              <a:spcBef>
                <a:spcPct val="0"/>
              </a:spcBef>
            </a:pPr>
            <a:endParaRPr lang="en-US" sz="2524" spc="247">
              <a:solidFill>
                <a:srgbClr val="231F20"/>
              </a:solidFill>
              <a:latin typeface="Open Sauce"/>
              <a:ea typeface="Open Sauce"/>
              <a:cs typeface="Open Sauce"/>
              <a:sym typeface="Open Sauce"/>
            </a:endParaRPr>
          </a:p>
        </p:txBody>
      </p:sp>
      <p:sp>
        <p:nvSpPr>
          <p:cNvPr id="31" name="TextBox 31"/>
          <p:cNvSpPr txBox="1"/>
          <p:nvPr/>
        </p:nvSpPr>
        <p:spPr>
          <a:xfrm>
            <a:off x="1616622" y="6956925"/>
            <a:ext cx="3182649" cy="341921"/>
          </a:xfrm>
          <a:prstGeom prst="rect">
            <a:avLst/>
          </a:prstGeom>
        </p:spPr>
        <p:txBody>
          <a:bodyPr lIns="0" tIns="0" rIns="0" bIns="0" rtlCol="0" anchor="t">
            <a:spAutoFit/>
          </a:bodyPr>
          <a:lstStyle/>
          <a:p>
            <a:pPr algn="ctr">
              <a:lnSpc>
                <a:spcPts val="2828"/>
              </a:lnSpc>
              <a:spcBef>
                <a:spcPct val="0"/>
              </a:spcBef>
            </a:pPr>
            <a:r>
              <a:rPr lang="en-US" sz="2020" b="1">
                <a:solidFill>
                  <a:srgbClr val="162B58"/>
                </a:solidFill>
                <a:latin typeface="Montserrat Bold"/>
                <a:ea typeface="Montserrat Bold"/>
                <a:cs typeface="Montserrat Bold"/>
                <a:sym typeface="Montserrat Bold"/>
              </a:rPr>
              <a:t>GISEDP</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44950" y="-801814"/>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425C98"/>
            </a:solidFill>
          </p:spPr>
          <p:txBody>
            <a:bodyPr/>
            <a:lstStyle/>
            <a:p>
              <a:endParaRPr lang="en-US"/>
            </a:p>
          </p:txBody>
        </p:sp>
        <p:sp>
          <p:nvSpPr>
            <p:cNvPr id="4" name="TextBox 4"/>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1656033" y="9203513"/>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459357" y="2366947"/>
            <a:ext cx="5408984" cy="7580591"/>
            <a:chOff x="0" y="0"/>
            <a:chExt cx="1424588" cy="1996534"/>
          </a:xfrm>
        </p:grpSpPr>
        <p:sp>
          <p:nvSpPr>
            <p:cNvPr id="7" name="Freeform 7"/>
            <p:cNvSpPr/>
            <p:nvPr/>
          </p:nvSpPr>
          <p:spPr>
            <a:xfrm>
              <a:off x="0" y="0"/>
              <a:ext cx="1424588" cy="1996534"/>
            </a:xfrm>
            <a:custGeom>
              <a:avLst/>
              <a:gdLst/>
              <a:ahLst/>
              <a:cxnLst/>
              <a:rect l="l" t="t" r="r" b="b"/>
              <a:pathLst>
                <a:path w="1424588" h="1996534">
                  <a:moveTo>
                    <a:pt x="0" y="0"/>
                  </a:moveTo>
                  <a:lnTo>
                    <a:pt x="1424588" y="0"/>
                  </a:lnTo>
                  <a:lnTo>
                    <a:pt x="1424588" y="1996534"/>
                  </a:lnTo>
                  <a:lnTo>
                    <a:pt x="0" y="1996534"/>
                  </a:lnTo>
                  <a:close/>
                </a:path>
              </a:pathLst>
            </a:custGeom>
            <a:solidFill>
              <a:srgbClr val="425C98">
                <a:alpha val="56863"/>
              </a:srgbClr>
            </a:solidFill>
          </p:spPr>
          <p:txBody>
            <a:bodyPr/>
            <a:lstStyle/>
            <a:p>
              <a:endParaRPr lang="en-US"/>
            </a:p>
          </p:txBody>
        </p:sp>
        <p:sp>
          <p:nvSpPr>
            <p:cNvPr id="8" name="TextBox 8"/>
            <p:cNvSpPr txBox="1"/>
            <p:nvPr/>
          </p:nvSpPr>
          <p:spPr>
            <a:xfrm>
              <a:off x="0" y="-19050"/>
              <a:ext cx="1424588" cy="2015584"/>
            </a:xfrm>
            <a:prstGeom prst="rect">
              <a:avLst/>
            </a:prstGeom>
          </p:spPr>
          <p:txBody>
            <a:bodyPr lIns="50800" tIns="50800" rIns="50800" bIns="50800" rtlCol="0" anchor="ctr"/>
            <a:lstStyle/>
            <a:p>
              <a:pPr algn="ctr">
                <a:lnSpc>
                  <a:spcPts val="2859"/>
                </a:lnSpc>
              </a:pPr>
              <a:endParaRPr/>
            </a:p>
          </p:txBody>
        </p:sp>
      </p:grpSp>
      <p:sp>
        <p:nvSpPr>
          <p:cNvPr id="9" name="Freeform 9"/>
          <p:cNvSpPr/>
          <p:nvPr/>
        </p:nvSpPr>
        <p:spPr>
          <a:xfrm flipH="1">
            <a:off x="459357" y="2890488"/>
            <a:ext cx="5428560" cy="6367812"/>
          </a:xfrm>
          <a:custGeom>
            <a:avLst/>
            <a:gdLst/>
            <a:ahLst/>
            <a:cxnLst/>
            <a:rect l="l" t="t" r="r" b="b"/>
            <a:pathLst>
              <a:path w="5428560" h="6367812">
                <a:moveTo>
                  <a:pt x="5428560" y="0"/>
                </a:moveTo>
                <a:lnTo>
                  <a:pt x="0" y="0"/>
                </a:lnTo>
                <a:lnTo>
                  <a:pt x="0" y="6367812"/>
                </a:lnTo>
                <a:lnTo>
                  <a:pt x="5428560" y="6367812"/>
                </a:lnTo>
                <a:lnTo>
                  <a:pt x="542856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Group 10"/>
          <p:cNvGrpSpPr/>
          <p:nvPr/>
        </p:nvGrpSpPr>
        <p:grpSpPr>
          <a:xfrm>
            <a:off x="4684214" y="2890488"/>
            <a:ext cx="1203703" cy="120370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2B58"/>
            </a:solidFill>
          </p:spPr>
          <p:txBody>
            <a:bodyPr/>
            <a:lstStyle/>
            <a:p>
              <a:endParaRPr lang="en-US"/>
            </a:p>
          </p:txBody>
        </p:sp>
        <p:sp>
          <p:nvSpPr>
            <p:cNvPr id="12" name="TextBox 12"/>
            <p:cNvSpPr txBox="1"/>
            <p:nvPr/>
          </p:nvSpPr>
          <p:spPr>
            <a:xfrm>
              <a:off x="76200" y="47625"/>
              <a:ext cx="660400" cy="688975"/>
            </a:xfrm>
            <a:prstGeom prst="rect">
              <a:avLst/>
            </a:prstGeom>
          </p:spPr>
          <p:txBody>
            <a:bodyPr lIns="78947" tIns="78947" rIns="78947" bIns="78947" rtlCol="0" anchor="ctr"/>
            <a:lstStyle/>
            <a:p>
              <a:pPr algn="ctr">
                <a:lnSpc>
                  <a:spcPts val="1959"/>
                </a:lnSpc>
              </a:pPr>
              <a:endParaRPr/>
            </a:p>
          </p:txBody>
        </p:sp>
      </p:grpSp>
      <p:grpSp>
        <p:nvGrpSpPr>
          <p:cNvPr id="13" name="Group 13"/>
          <p:cNvGrpSpPr/>
          <p:nvPr/>
        </p:nvGrpSpPr>
        <p:grpSpPr>
          <a:xfrm>
            <a:off x="459357" y="4394363"/>
            <a:ext cx="1203703" cy="120370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2B58"/>
            </a:solidFill>
          </p:spPr>
          <p:txBody>
            <a:bodyPr/>
            <a:lstStyle/>
            <a:p>
              <a:endParaRPr lang="en-US"/>
            </a:p>
          </p:txBody>
        </p:sp>
        <p:sp>
          <p:nvSpPr>
            <p:cNvPr id="15" name="TextBox 15"/>
            <p:cNvSpPr txBox="1"/>
            <p:nvPr/>
          </p:nvSpPr>
          <p:spPr>
            <a:xfrm>
              <a:off x="76200" y="47625"/>
              <a:ext cx="660400" cy="688975"/>
            </a:xfrm>
            <a:prstGeom prst="rect">
              <a:avLst/>
            </a:prstGeom>
          </p:spPr>
          <p:txBody>
            <a:bodyPr lIns="78947" tIns="78947" rIns="78947" bIns="78947" rtlCol="0" anchor="ctr"/>
            <a:lstStyle/>
            <a:p>
              <a:pPr algn="ctr">
                <a:lnSpc>
                  <a:spcPts val="1959"/>
                </a:lnSpc>
              </a:pPr>
              <a:endParaRPr/>
            </a:p>
          </p:txBody>
        </p:sp>
      </p:grpSp>
      <p:grpSp>
        <p:nvGrpSpPr>
          <p:cNvPr id="16" name="Group 16"/>
          <p:cNvGrpSpPr/>
          <p:nvPr/>
        </p:nvGrpSpPr>
        <p:grpSpPr>
          <a:xfrm>
            <a:off x="4712753" y="5900408"/>
            <a:ext cx="1203703" cy="120370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2B58"/>
            </a:solidFill>
          </p:spPr>
          <p:txBody>
            <a:bodyPr/>
            <a:lstStyle/>
            <a:p>
              <a:endParaRPr lang="en-US"/>
            </a:p>
          </p:txBody>
        </p:sp>
        <p:sp>
          <p:nvSpPr>
            <p:cNvPr id="18" name="TextBox 18"/>
            <p:cNvSpPr txBox="1"/>
            <p:nvPr/>
          </p:nvSpPr>
          <p:spPr>
            <a:xfrm>
              <a:off x="76200" y="47625"/>
              <a:ext cx="660400" cy="688975"/>
            </a:xfrm>
            <a:prstGeom prst="rect">
              <a:avLst/>
            </a:prstGeom>
          </p:spPr>
          <p:txBody>
            <a:bodyPr lIns="78947" tIns="78947" rIns="78947" bIns="78947" rtlCol="0" anchor="ctr"/>
            <a:lstStyle/>
            <a:p>
              <a:pPr algn="ctr">
                <a:lnSpc>
                  <a:spcPts val="1959"/>
                </a:lnSpc>
              </a:pPr>
              <a:endParaRPr/>
            </a:p>
          </p:txBody>
        </p:sp>
      </p:grpSp>
      <p:sp>
        <p:nvSpPr>
          <p:cNvPr id="19" name="Freeform 19"/>
          <p:cNvSpPr/>
          <p:nvPr/>
        </p:nvSpPr>
        <p:spPr>
          <a:xfrm>
            <a:off x="5025288" y="6212942"/>
            <a:ext cx="578634" cy="578634"/>
          </a:xfrm>
          <a:custGeom>
            <a:avLst/>
            <a:gdLst/>
            <a:ahLst/>
            <a:cxnLst/>
            <a:rect l="l" t="t" r="r" b="b"/>
            <a:pathLst>
              <a:path w="578634" h="578634">
                <a:moveTo>
                  <a:pt x="0" y="0"/>
                </a:moveTo>
                <a:lnTo>
                  <a:pt x="578634" y="0"/>
                </a:lnTo>
                <a:lnTo>
                  <a:pt x="578634" y="578634"/>
                </a:lnTo>
                <a:lnTo>
                  <a:pt x="0" y="578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a:off x="4843134" y="3110311"/>
            <a:ext cx="885863" cy="764057"/>
          </a:xfrm>
          <a:custGeom>
            <a:avLst/>
            <a:gdLst/>
            <a:ahLst/>
            <a:cxnLst/>
            <a:rect l="l" t="t" r="r" b="b"/>
            <a:pathLst>
              <a:path w="885863" h="764057">
                <a:moveTo>
                  <a:pt x="0" y="0"/>
                </a:moveTo>
                <a:lnTo>
                  <a:pt x="885863" y="0"/>
                </a:lnTo>
                <a:lnTo>
                  <a:pt x="885863" y="764057"/>
                </a:lnTo>
                <a:lnTo>
                  <a:pt x="0" y="7640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1" name="Group 21"/>
          <p:cNvGrpSpPr/>
          <p:nvPr/>
        </p:nvGrpSpPr>
        <p:grpSpPr>
          <a:xfrm>
            <a:off x="459357" y="7435545"/>
            <a:ext cx="1203703" cy="120370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2B58"/>
            </a:solidFill>
          </p:spPr>
          <p:txBody>
            <a:bodyPr/>
            <a:lstStyle/>
            <a:p>
              <a:endParaRPr lang="en-US"/>
            </a:p>
          </p:txBody>
        </p:sp>
        <p:sp>
          <p:nvSpPr>
            <p:cNvPr id="23" name="TextBox 23"/>
            <p:cNvSpPr txBox="1"/>
            <p:nvPr/>
          </p:nvSpPr>
          <p:spPr>
            <a:xfrm>
              <a:off x="76200" y="47625"/>
              <a:ext cx="660400" cy="688975"/>
            </a:xfrm>
            <a:prstGeom prst="rect">
              <a:avLst/>
            </a:prstGeom>
          </p:spPr>
          <p:txBody>
            <a:bodyPr lIns="78947" tIns="78947" rIns="78947" bIns="78947" rtlCol="0" anchor="ctr"/>
            <a:lstStyle/>
            <a:p>
              <a:pPr algn="ctr">
                <a:lnSpc>
                  <a:spcPts val="1959"/>
                </a:lnSpc>
              </a:pPr>
              <a:endParaRPr/>
            </a:p>
          </p:txBody>
        </p:sp>
      </p:grpSp>
      <p:sp>
        <p:nvSpPr>
          <p:cNvPr id="24" name="Freeform 24"/>
          <p:cNvSpPr/>
          <p:nvPr/>
        </p:nvSpPr>
        <p:spPr>
          <a:xfrm>
            <a:off x="726272" y="4659736"/>
            <a:ext cx="669873" cy="672957"/>
          </a:xfrm>
          <a:custGeom>
            <a:avLst/>
            <a:gdLst/>
            <a:ahLst/>
            <a:cxnLst/>
            <a:rect l="l" t="t" r="r" b="b"/>
            <a:pathLst>
              <a:path w="669873" h="672957">
                <a:moveTo>
                  <a:pt x="0" y="0"/>
                </a:moveTo>
                <a:lnTo>
                  <a:pt x="669873" y="0"/>
                </a:lnTo>
                <a:lnTo>
                  <a:pt x="669873" y="672957"/>
                </a:lnTo>
                <a:lnTo>
                  <a:pt x="0" y="6729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5" name="Freeform 25"/>
          <p:cNvSpPr/>
          <p:nvPr/>
        </p:nvSpPr>
        <p:spPr>
          <a:xfrm>
            <a:off x="637484" y="7613672"/>
            <a:ext cx="847449" cy="847449"/>
          </a:xfrm>
          <a:custGeom>
            <a:avLst/>
            <a:gdLst/>
            <a:ahLst/>
            <a:cxnLst/>
            <a:rect l="l" t="t" r="r" b="b"/>
            <a:pathLst>
              <a:path w="847449" h="847449">
                <a:moveTo>
                  <a:pt x="0" y="0"/>
                </a:moveTo>
                <a:lnTo>
                  <a:pt x="847449" y="0"/>
                </a:lnTo>
                <a:lnTo>
                  <a:pt x="847449" y="847449"/>
                </a:lnTo>
                <a:lnTo>
                  <a:pt x="0" y="8474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6" name="TextBox 26"/>
          <p:cNvSpPr txBox="1"/>
          <p:nvPr/>
        </p:nvSpPr>
        <p:spPr>
          <a:xfrm>
            <a:off x="637484" y="141606"/>
            <a:ext cx="15666962" cy="1844751"/>
          </a:xfrm>
          <a:prstGeom prst="rect">
            <a:avLst/>
          </a:prstGeom>
        </p:spPr>
        <p:txBody>
          <a:bodyPr lIns="0" tIns="0" rIns="0" bIns="0" rtlCol="0" anchor="t">
            <a:spAutoFit/>
          </a:bodyPr>
          <a:lstStyle/>
          <a:p>
            <a:pPr algn="l">
              <a:lnSpc>
                <a:spcPts val="4787"/>
              </a:lnSpc>
            </a:pPr>
            <a:r>
              <a:rPr lang="en-US" sz="3468" spc="339">
                <a:solidFill>
                  <a:srgbClr val="162B58"/>
                </a:solidFill>
                <a:latin typeface="Codec Pro ExtraBold"/>
                <a:ea typeface="Codec Pro ExtraBold"/>
                <a:cs typeface="Codec Pro ExtraBold"/>
                <a:sym typeface="Codec Pro ExtraBold"/>
              </a:rPr>
              <a:t>How can the current migration governance measures in Kenya strengthen the ability for displaced persons to gain access to ID&amp; Documentation?</a:t>
            </a:r>
          </a:p>
        </p:txBody>
      </p:sp>
      <p:sp>
        <p:nvSpPr>
          <p:cNvPr id="27" name="TextBox 27"/>
          <p:cNvSpPr txBox="1"/>
          <p:nvPr/>
        </p:nvSpPr>
        <p:spPr>
          <a:xfrm>
            <a:off x="1703138" y="3874368"/>
            <a:ext cx="3009615" cy="296050"/>
          </a:xfrm>
          <a:prstGeom prst="rect">
            <a:avLst/>
          </a:prstGeom>
        </p:spPr>
        <p:txBody>
          <a:bodyPr lIns="0" tIns="0" rIns="0" bIns="0" rtlCol="0" anchor="t">
            <a:spAutoFit/>
          </a:bodyPr>
          <a:lstStyle/>
          <a:p>
            <a:pPr marL="0" lvl="0" indent="0" algn="ctr">
              <a:lnSpc>
                <a:spcPts val="2415"/>
              </a:lnSpc>
            </a:pPr>
            <a:r>
              <a:rPr lang="en-US" sz="2013" b="1">
                <a:solidFill>
                  <a:srgbClr val="162B58"/>
                </a:solidFill>
                <a:latin typeface="Montserrat Ultra-Bold"/>
                <a:ea typeface="Montserrat Ultra-Bold"/>
                <a:cs typeface="Montserrat Ultra-Bold"/>
                <a:sym typeface="Montserrat Ultra-Bold"/>
              </a:rPr>
              <a:t>KISEDP</a:t>
            </a:r>
          </a:p>
        </p:txBody>
      </p:sp>
      <p:sp>
        <p:nvSpPr>
          <p:cNvPr id="28" name="TextBox 28"/>
          <p:cNvSpPr txBox="1"/>
          <p:nvPr/>
        </p:nvSpPr>
        <p:spPr>
          <a:xfrm>
            <a:off x="1649800" y="8311920"/>
            <a:ext cx="3028098" cy="327328"/>
          </a:xfrm>
          <a:prstGeom prst="rect">
            <a:avLst/>
          </a:prstGeom>
        </p:spPr>
        <p:txBody>
          <a:bodyPr lIns="0" tIns="0" rIns="0" bIns="0" rtlCol="0" anchor="t">
            <a:spAutoFit/>
          </a:bodyPr>
          <a:lstStyle/>
          <a:p>
            <a:pPr marL="0" lvl="0" indent="0" algn="ctr">
              <a:lnSpc>
                <a:spcPts val="2602"/>
              </a:lnSpc>
            </a:pPr>
            <a:r>
              <a:rPr lang="en-US" sz="2168" b="1">
                <a:solidFill>
                  <a:srgbClr val="162B58"/>
                </a:solidFill>
                <a:latin typeface="Montserrat Bold"/>
                <a:ea typeface="Montserrat Bold"/>
                <a:cs typeface="Montserrat Bold"/>
                <a:sym typeface="Montserrat Bold"/>
              </a:rPr>
              <a:t>SHIRIKA Plan</a:t>
            </a:r>
          </a:p>
        </p:txBody>
      </p:sp>
      <p:sp>
        <p:nvSpPr>
          <p:cNvPr id="29" name="TextBox 29"/>
          <p:cNvSpPr txBox="1"/>
          <p:nvPr/>
        </p:nvSpPr>
        <p:spPr>
          <a:xfrm>
            <a:off x="1572525" y="5275369"/>
            <a:ext cx="3182649" cy="697057"/>
          </a:xfrm>
          <a:prstGeom prst="rect">
            <a:avLst/>
          </a:prstGeom>
        </p:spPr>
        <p:txBody>
          <a:bodyPr lIns="0" tIns="0" rIns="0" bIns="0" rtlCol="0" anchor="t">
            <a:spAutoFit/>
          </a:bodyPr>
          <a:lstStyle/>
          <a:p>
            <a:pPr algn="ctr">
              <a:lnSpc>
                <a:spcPts val="2828"/>
              </a:lnSpc>
              <a:spcBef>
                <a:spcPct val="0"/>
              </a:spcBef>
            </a:pPr>
            <a:r>
              <a:rPr lang="en-US" sz="2020" b="1">
                <a:solidFill>
                  <a:srgbClr val="162B58"/>
                </a:solidFill>
                <a:latin typeface="Montserrat Bold"/>
                <a:ea typeface="Montserrat Bold"/>
                <a:cs typeface="Montserrat Bold"/>
                <a:sym typeface="Montserrat Bold"/>
              </a:rPr>
              <a:t>The New Refugees Act 2021</a:t>
            </a:r>
          </a:p>
        </p:txBody>
      </p:sp>
      <p:sp>
        <p:nvSpPr>
          <p:cNvPr id="30" name="TextBox 30"/>
          <p:cNvSpPr txBox="1"/>
          <p:nvPr/>
        </p:nvSpPr>
        <p:spPr>
          <a:xfrm>
            <a:off x="6268881" y="2413439"/>
            <a:ext cx="10035564" cy="6990798"/>
          </a:xfrm>
          <a:prstGeom prst="rect">
            <a:avLst/>
          </a:prstGeom>
        </p:spPr>
        <p:txBody>
          <a:bodyPr lIns="0" tIns="0" rIns="0" bIns="0" rtlCol="0" anchor="t">
            <a:spAutoFit/>
          </a:bodyPr>
          <a:lstStyle/>
          <a:p>
            <a:pPr algn="just">
              <a:lnSpc>
                <a:spcPts val="3483"/>
              </a:lnSpc>
            </a:pPr>
            <a:r>
              <a:rPr lang="en-US" sz="2524" b="1" spc="247">
                <a:solidFill>
                  <a:srgbClr val="231F20"/>
                </a:solidFill>
                <a:latin typeface="Open Sauce Bold"/>
                <a:ea typeface="Open Sauce Bold"/>
                <a:cs typeface="Open Sauce Bold"/>
                <a:sym typeface="Open Sauce Bold"/>
              </a:rPr>
              <a:t>SHIRIKA Plan: </a:t>
            </a:r>
            <a:r>
              <a:rPr lang="en-US" sz="2524" spc="247">
                <a:solidFill>
                  <a:srgbClr val="231F20"/>
                </a:solidFill>
                <a:latin typeface="Open Sauce"/>
                <a:ea typeface="Open Sauce"/>
                <a:cs typeface="Open Sauce"/>
                <a:sym typeface="Open Sauce"/>
              </a:rPr>
              <a:t>The SHIRIKA Plan is the Government of Kenya's pioneering innovative approach for the Refugee management in Kenya and is aimed at transforming the refugee camps into integrated settlements supporting the socioeconomic inclusion of refugees and hosting communities in Garissa, Turkana, and urban areas. It builds upon the existing achievements to promote sustainable inclusion and has instituted milestones to achieve its goals. The Shirika plan includes six (6) envisioned key components.</a:t>
            </a:r>
          </a:p>
          <a:p>
            <a:pPr algn="just">
              <a:lnSpc>
                <a:spcPts val="3483"/>
              </a:lnSpc>
            </a:pPr>
            <a:endParaRPr lang="en-US" sz="2524" spc="247">
              <a:solidFill>
                <a:srgbClr val="231F20"/>
              </a:solidFill>
              <a:latin typeface="Open Sauce"/>
              <a:ea typeface="Open Sauce"/>
              <a:cs typeface="Open Sauce"/>
              <a:sym typeface="Open Sauce"/>
            </a:endParaRPr>
          </a:p>
          <a:p>
            <a:pPr marL="544960" lvl="1" indent="-272480" algn="just">
              <a:lnSpc>
                <a:spcPts val="3483"/>
              </a:lnSpc>
              <a:buFont typeface="Arial"/>
              <a:buChar char="•"/>
            </a:pPr>
            <a:r>
              <a:rPr lang="en-US" sz="2524" spc="247">
                <a:solidFill>
                  <a:srgbClr val="231F20"/>
                </a:solidFill>
                <a:latin typeface="Open Sauce"/>
                <a:ea typeface="Open Sauce"/>
                <a:cs typeface="Open Sauce"/>
                <a:sym typeface="Open Sauce"/>
              </a:rPr>
              <a:t>Does not mention facilitated pathways towards refugee ID &amp; Documentation in any of its 6 pillars</a:t>
            </a:r>
          </a:p>
          <a:p>
            <a:pPr algn="just">
              <a:lnSpc>
                <a:spcPts val="3483"/>
              </a:lnSpc>
            </a:pPr>
            <a:endParaRPr lang="en-US" sz="2524" spc="247">
              <a:solidFill>
                <a:srgbClr val="231F20"/>
              </a:solidFill>
              <a:latin typeface="Open Sauce"/>
              <a:ea typeface="Open Sauce"/>
              <a:cs typeface="Open Sauce"/>
              <a:sym typeface="Open Sauce"/>
            </a:endParaRPr>
          </a:p>
          <a:p>
            <a:pPr algn="l">
              <a:lnSpc>
                <a:spcPts val="3483"/>
              </a:lnSpc>
              <a:spcBef>
                <a:spcPct val="0"/>
              </a:spcBef>
            </a:pPr>
            <a:endParaRPr lang="en-US" sz="2524" spc="247">
              <a:solidFill>
                <a:srgbClr val="231F20"/>
              </a:solidFill>
              <a:latin typeface="Open Sauce"/>
              <a:ea typeface="Open Sauce"/>
              <a:cs typeface="Open Sauce"/>
              <a:sym typeface="Open Sauce"/>
            </a:endParaRPr>
          </a:p>
        </p:txBody>
      </p:sp>
      <p:sp>
        <p:nvSpPr>
          <p:cNvPr id="31" name="TextBox 31"/>
          <p:cNvSpPr txBox="1"/>
          <p:nvPr/>
        </p:nvSpPr>
        <p:spPr>
          <a:xfrm>
            <a:off x="1616622" y="6956925"/>
            <a:ext cx="3182649" cy="341921"/>
          </a:xfrm>
          <a:prstGeom prst="rect">
            <a:avLst/>
          </a:prstGeom>
        </p:spPr>
        <p:txBody>
          <a:bodyPr lIns="0" tIns="0" rIns="0" bIns="0" rtlCol="0" anchor="t">
            <a:spAutoFit/>
          </a:bodyPr>
          <a:lstStyle/>
          <a:p>
            <a:pPr algn="ctr">
              <a:lnSpc>
                <a:spcPts val="2828"/>
              </a:lnSpc>
              <a:spcBef>
                <a:spcPct val="0"/>
              </a:spcBef>
            </a:pPr>
            <a:r>
              <a:rPr lang="en-US" sz="2020" b="1">
                <a:solidFill>
                  <a:srgbClr val="162B58"/>
                </a:solidFill>
                <a:latin typeface="Montserrat Bold"/>
                <a:ea typeface="Montserrat Bold"/>
                <a:cs typeface="Montserrat Bold"/>
                <a:sym typeface="Montserrat Bold"/>
              </a:rPr>
              <a:t>GISEDP</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3071" y="-107285"/>
            <a:ext cx="18261278" cy="3610517"/>
            <a:chOff x="-7942" y="-257326"/>
            <a:chExt cx="6661764" cy="1317126"/>
          </a:xfrm>
        </p:grpSpPr>
        <p:sp>
          <p:nvSpPr>
            <p:cNvPr id="3" name="Freeform 3"/>
            <p:cNvSpPr/>
            <p:nvPr/>
          </p:nvSpPr>
          <p:spPr>
            <a:xfrm>
              <a:off x="-7942" y="-257326"/>
              <a:ext cx="6661764" cy="1317126"/>
            </a:xfrm>
            <a:custGeom>
              <a:avLst/>
              <a:gdLst/>
              <a:ahLst/>
              <a:cxnLst/>
              <a:rect l="l" t="t" r="r" b="b"/>
              <a:pathLst>
                <a:path w="6661764" h="1317126">
                  <a:moveTo>
                    <a:pt x="0" y="0"/>
                  </a:moveTo>
                  <a:lnTo>
                    <a:pt x="6661764" y="0"/>
                  </a:lnTo>
                  <a:lnTo>
                    <a:pt x="6661764" y="1317126"/>
                  </a:lnTo>
                  <a:lnTo>
                    <a:pt x="0" y="1317126"/>
                  </a:lnTo>
                  <a:close/>
                </a:path>
              </a:pathLst>
            </a:custGeom>
            <a:solidFill>
              <a:srgbClr val="203965"/>
            </a:solidFill>
          </p:spPr>
          <p:txBody>
            <a:bodyPr/>
            <a:lstStyle/>
            <a:p>
              <a:endParaRPr lang="en-US"/>
            </a:p>
          </p:txBody>
        </p:sp>
      </p:grpSp>
      <p:grpSp>
        <p:nvGrpSpPr>
          <p:cNvPr id="4" name="Group 4"/>
          <p:cNvGrpSpPr/>
          <p:nvPr/>
        </p:nvGrpSpPr>
        <p:grpSpPr>
          <a:xfrm>
            <a:off x="617719" y="4502717"/>
            <a:ext cx="1139003" cy="5506695"/>
            <a:chOff x="0" y="0"/>
            <a:chExt cx="368852" cy="1783275"/>
          </a:xfrm>
        </p:grpSpPr>
        <p:sp>
          <p:nvSpPr>
            <p:cNvPr id="5" name="Freeform 5"/>
            <p:cNvSpPr/>
            <p:nvPr/>
          </p:nvSpPr>
          <p:spPr>
            <a:xfrm>
              <a:off x="0" y="0"/>
              <a:ext cx="368852" cy="1783275"/>
            </a:xfrm>
            <a:custGeom>
              <a:avLst/>
              <a:gdLst/>
              <a:ahLst/>
              <a:cxnLst/>
              <a:rect l="l" t="t" r="r" b="b"/>
              <a:pathLst>
                <a:path w="368852" h="1783275">
                  <a:moveTo>
                    <a:pt x="0" y="0"/>
                  </a:moveTo>
                  <a:lnTo>
                    <a:pt x="368852" y="0"/>
                  </a:lnTo>
                  <a:lnTo>
                    <a:pt x="368852" y="1783275"/>
                  </a:lnTo>
                  <a:lnTo>
                    <a:pt x="0" y="1783275"/>
                  </a:lnTo>
                  <a:close/>
                </a:path>
              </a:pathLst>
            </a:custGeom>
            <a:solidFill>
              <a:srgbClr val="425C98"/>
            </a:solidFill>
            <a:ln cap="sq">
              <a:noFill/>
              <a:prstDash val="solid"/>
              <a:miter/>
            </a:ln>
          </p:spPr>
          <p:txBody>
            <a:bodyPr/>
            <a:lstStyle/>
            <a:p>
              <a:endParaRPr lang="en-US"/>
            </a:p>
          </p:txBody>
        </p:sp>
        <p:sp>
          <p:nvSpPr>
            <p:cNvPr id="6" name="TextBox 6"/>
            <p:cNvSpPr txBox="1"/>
            <p:nvPr/>
          </p:nvSpPr>
          <p:spPr>
            <a:xfrm>
              <a:off x="0" y="-9525"/>
              <a:ext cx="368852" cy="1792800"/>
            </a:xfrm>
            <a:prstGeom prst="rect">
              <a:avLst/>
            </a:prstGeom>
          </p:spPr>
          <p:txBody>
            <a:bodyPr lIns="41315" tIns="41315" rIns="41315" bIns="41315" rtlCol="0" anchor="ctr"/>
            <a:lstStyle/>
            <a:p>
              <a:pPr marL="0" lvl="0" indent="0" algn="ctr">
                <a:lnSpc>
                  <a:spcPts val="2860"/>
                </a:lnSpc>
                <a:spcBef>
                  <a:spcPct val="0"/>
                </a:spcBef>
              </a:pPr>
              <a:endParaRPr/>
            </a:p>
          </p:txBody>
        </p:sp>
      </p:grpSp>
      <p:sp>
        <p:nvSpPr>
          <p:cNvPr id="20" name="Freeform 20"/>
          <p:cNvSpPr/>
          <p:nvPr/>
        </p:nvSpPr>
        <p:spPr>
          <a:xfrm>
            <a:off x="8256319" y="-500906"/>
            <a:ext cx="10031681" cy="4111423"/>
          </a:xfrm>
          <a:custGeom>
            <a:avLst/>
            <a:gdLst/>
            <a:ahLst/>
            <a:cxnLst/>
            <a:rect l="l" t="t" r="r" b="b"/>
            <a:pathLst>
              <a:path w="10031681" h="4111423">
                <a:moveTo>
                  <a:pt x="0" y="0"/>
                </a:moveTo>
                <a:lnTo>
                  <a:pt x="10031681" y="0"/>
                </a:lnTo>
                <a:lnTo>
                  <a:pt x="10031681" y="4111423"/>
                </a:lnTo>
                <a:lnTo>
                  <a:pt x="0" y="4111423"/>
                </a:lnTo>
                <a:lnTo>
                  <a:pt x="0" y="0"/>
                </a:lnTo>
                <a:close/>
              </a:path>
            </a:pathLst>
          </a:custGeom>
          <a:blipFill>
            <a:blip r:embed="rId3"/>
            <a:stretch>
              <a:fillRect l="-35166" b="-43964"/>
            </a:stretch>
          </a:blipFill>
        </p:spPr>
        <p:txBody>
          <a:bodyPr/>
          <a:lstStyle/>
          <a:p>
            <a:endParaRPr lang="en-US"/>
          </a:p>
        </p:txBody>
      </p:sp>
      <p:grpSp>
        <p:nvGrpSpPr>
          <p:cNvPr id="21" name="Group 21"/>
          <p:cNvGrpSpPr>
            <a:grpSpLocks noChangeAspect="1"/>
          </p:cNvGrpSpPr>
          <p:nvPr/>
        </p:nvGrpSpPr>
        <p:grpSpPr>
          <a:xfrm>
            <a:off x="9659346" y="2442297"/>
            <a:ext cx="2336439" cy="2336439"/>
            <a:chOff x="0" y="0"/>
            <a:chExt cx="6350000" cy="6350000"/>
          </a:xfrm>
        </p:grpSpPr>
        <p:sp>
          <p:nvSpPr>
            <p:cNvPr id="22" name="Freeform 22"/>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162B58"/>
            </a:solidFill>
            <a:ln w="12700">
              <a:solidFill>
                <a:srgbClr val="000000"/>
              </a:solidFill>
            </a:ln>
          </p:spPr>
          <p:txBody>
            <a:bodyPr/>
            <a:lstStyle/>
            <a:p>
              <a:endParaRPr lang="en-US"/>
            </a:p>
          </p:txBody>
        </p:sp>
        <p:sp>
          <p:nvSpPr>
            <p:cNvPr id="23" name="Freeform 23"/>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a:p>
          </p:txBody>
        </p:sp>
      </p:grpSp>
      <p:grpSp>
        <p:nvGrpSpPr>
          <p:cNvPr id="24" name="Group 24"/>
          <p:cNvGrpSpPr>
            <a:grpSpLocks noChangeAspect="1"/>
          </p:cNvGrpSpPr>
          <p:nvPr/>
        </p:nvGrpSpPr>
        <p:grpSpPr>
          <a:xfrm>
            <a:off x="12291059" y="2458597"/>
            <a:ext cx="2336439" cy="2336439"/>
            <a:chOff x="0" y="0"/>
            <a:chExt cx="6350000" cy="6350000"/>
          </a:xfrm>
        </p:grpSpPr>
        <p:sp>
          <p:nvSpPr>
            <p:cNvPr id="25" name="Freeform 25"/>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162B58"/>
            </a:solidFill>
            <a:ln w="12700">
              <a:solidFill>
                <a:srgbClr val="000000"/>
              </a:solidFill>
            </a:ln>
          </p:spPr>
          <p:txBody>
            <a:bodyPr/>
            <a:lstStyle/>
            <a:p>
              <a:endParaRPr lang="en-US"/>
            </a:p>
          </p:txBody>
        </p:sp>
        <p:sp>
          <p:nvSpPr>
            <p:cNvPr id="26" name="Freeform 26"/>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a:p>
          </p:txBody>
        </p:sp>
      </p:grpSp>
      <p:sp>
        <p:nvSpPr>
          <p:cNvPr id="27" name="TextBox 27"/>
          <p:cNvSpPr txBox="1"/>
          <p:nvPr/>
        </p:nvSpPr>
        <p:spPr>
          <a:xfrm>
            <a:off x="12597003" y="3929134"/>
            <a:ext cx="1781743" cy="756047"/>
          </a:xfrm>
          <a:prstGeom prst="rect">
            <a:avLst/>
          </a:prstGeom>
        </p:spPr>
        <p:txBody>
          <a:bodyPr lIns="0" tIns="0" rIns="0" bIns="0" rtlCol="0" anchor="t">
            <a:spAutoFit/>
          </a:bodyPr>
          <a:lstStyle/>
          <a:p>
            <a:pPr algn="ctr">
              <a:lnSpc>
                <a:spcPts val="2784"/>
              </a:lnSpc>
            </a:pPr>
            <a:r>
              <a:rPr lang="en-US" sz="2531">
                <a:solidFill>
                  <a:srgbClr val="FFA66E"/>
                </a:solidFill>
                <a:latin typeface="Codec Pro ExtraBold"/>
              </a:rPr>
              <a:t>Self-Reliance</a:t>
            </a:r>
          </a:p>
        </p:txBody>
      </p:sp>
      <p:grpSp>
        <p:nvGrpSpPr>
          <p:cNvPr id="28" name="Group 28"/>
          <p:cNvGrpSpPr>
            <a:grpSpLocks noChangeAspect="1"/>
          </p:cNvGrpSpPr>
          <p:nvPr/>
        </p:nvGrpSpPr>
        <p:grpSpPr>
          <a:xfrm>
            <a:off x="14922861" y="2458597"/>
            <a:ext cx="2336439" cy="2336439"/>
            <a:chOff x="0" y="0"/>
            <a:chExt cx="6350000" cy="6350000"/>
          </a:xfrm>
        </p:grpSpPr>
        <p:sp>
          <p:nvSpPr>
            <p:cNvPr id="29" name="Freeform 29"/>
            <p:cNvSpPr/>
            <p:nvPr/>
          </p:nvSpPr>
          <p:spPr>
            <a:xfrm>
              <a:off x="124460" y="124460"/>
              <a:ext cx="6101080" cy="6101080"/>
            </a:xfrm>
            <a:custGeom>
              <a:avLst/>
              <a:gdLst/>
              <a:ahLst/>
              <a:cxnLst/>
              <a:rect l="l" t="t" r="r" b="b"/>
              <a:pathLst>
                <a:path w="6101080" h="6101080">
                  <a:moveTo>
                    <a:pt x="0" y="0"/>
                  </a:moveTo>
                  <a:lnTo>
                    <a:pt x="6101080" y="0"/>
                  </a:lnTo>
                  <a:lnTo>
                    <a:pt x="6101080" y="6101080"/>
                  </a:lnTo>
                  <a:lnTo>
                    <a:pt x="0" y="6101080"/>
                  </a:lnTo>
                  <a:close/>
                </a:path>
              </a:pathLst>
            </a:custGeom>
            <a:solidFill>
              <a:srgbClr val="162B58"/>
            </a:solidFill>
            <a:ln w="12700">
              <a:solidFill>
                <a:srgbClr val="000000"/>
              </a:solidFill>
            </a:ln>
          </p:spPr>
          <p:txBody>
            <a:bodyPr/>
            <a:lstStyle/>
            <a:p>
              <a:endParaRPr lang="en-US"/>
            </a:p>
          </p:txBody>
        </p:sp>
        <p:sp>
          <p:nvSpPr>
            <p:cNvPr id="30" name="Freeform 30"/>
            <p:cNvSpPr/>
            <p:nvPr/>
          </p:nvSpPr>
          <p:spPr>
            <a:xfrm>
              <a:off x="0" y="0"/>
              <a:ext cx="6350000" cy="6350000"/>
            </a:xfrm>
            <a:custGeom>
              <a:avLst/>
              <a:gdLst/>
              <a:ahLst/>
              <a:cxnLst/>
              <a:rect l="l" t="t" r="r" b="b"/>
              <a:pathLst>
                <a:path w="6350000" h="6350000">
                  <a:moveTo>
                    <a:pt x="6350000" y="6350000"/>
                  </a:moveTo>
                  <a:lnTo>
                    <a:pt x="0" y="6350000"/>
                  </a:lnTo>
                  <a:lnTo>
                    <a:pt x="0" y="0"/>
                  </a:lnTo>
                  <a:lnTo>
                    <a:pt x="6350000" y="0"/>
                  </a:lnTo>
                  <a:lnTo>
                    <a:pt x="6350000" y="6350000"/>
                  </a:lnTo>
                  <a:close/>
                  <a:moveTo>
                    <a:pt x="248920" y="6101080"/>
                  </a:moveTo>
                  <a:lnTo>
                    <a:pt x="6099810" y="6101080"/>
                  </a:lnTo>
                  <a:lnTo>
                    <a:pt x="6099810" y="248920"/>
                  </a:lnTo>
                  <a:lnTo>
                    <a:pt x="248920" y="248920"/>
                  </a:lnTo>
                  <a:lnTo>
                    <a:pt x="248920" y="6101080"/>
                  </a:lnTo>
                  <a:close/>
                </a:path>
              </a:pathLst>
            </a:custGeom>
            <a:solidFill>
              <a:srgbClr val="FFFFFF"/>
            </a:solidFill>
          </p:spPr>
          <p:txBody>
            <a:bodyPr/>
            <a:lstStyle/>
            <a:p>
              <a:endParaRPr lang="en-US"/>
            </a:p>
          </p:txBody>
        </p:sp>
      </p:grpSp>
      <p:sp>
        <p:nvSpPr>
          <p:cNvPr id="31" name="TextBox 31"/>
          <p:cNvSpPr txBox="1"/>
          <p:nvPr/>
        </p:nvSpPr>
        <p:spPr>
          <a:xfrm>
            <a:off x="15168302" y="3929134"/>
            <a:ext cx="1989905" cy="756047"/>
          </a:xfrm>
          <a:prstGeom prst="rect">
            <a:avLst/>
          </a:prstGeom>
        </p:spPr>
        <p:txBody>
          <a:bodyPr lIns="0" tIns="0" rIns="0" bIns="0" rtlCol="0" anchor="t">
            <a:spAutoFit/>
          </a:bodyPr>
          <a:lstStyle/>
          <a:p>
            <a:pPr algn="ctr">
              <a:lnSpc>
                <a:spcPts val="2784"/>
              </a:lnSpc>
            </a:pPr>
            <a:r>
              <a:rPr lang="en-US" sz="2531">
                <a:solidFill>
                  <a:srgbClr val="FFA66E"/>
                </a:solidFill>
                <a:latin typeface="Codec Pro ExtraBold"/>
              </a:rPr>
              <a:t>Capacity Sharing</a:t>
            </a:r>
          </a:p>
        </p:txBody>
      </p:sp>
      <p:sp>
        <p:nvSpPr>
          <p:cNvPr id="32" name="TextBox 32"/>
          <p:cNvSpPr txBox="1"/>
          <p:nvPr/>
        </p:nvSpPr>
        <p:spPr>
          <a:xfrm>
            <a:off x="1006929" y="272534"/>
            <a:ext cx="3194596" cy="910506"/>
          </a:xfrm>
          <a:prstGeom prst="rect">
            <a:avLst/>
          </a:prstGeom>
        </p:spPr>
        <p:txBody>
          <a:bodyPr lIns="0" tIns="0" rIns="0" bIns="0" rtlCol="0" anchor="t">
            <a:spAutoFit/>
          </a:bodyPr>
          <a:lstStyle/>
          <a:p>
            <a:pPr algn="l">
              <a:lnSpc>
                <a:spcPts val="7080"/>
              </a:lnSpc>
            </a:pPr>
            <a:r>
              <a:rPr lang="en-US" sz="6437" dirty="0">
                <a:solidFill>
                  <a:srgbClr val="FFFFFF"/>
                </a:solidFill>
                <a:latin typeface="Codec Pro ExtraBold Bold"/>
              </a:rPr>
              <a:t>ABOUT</a:t>
            </a:r>
          </a:p>
        </p:txBody>
      </p:sp>
      <p:sp>
        <p:nvSpPr>
          <p:cNvPr id="33" name="TextBox 33"/>
          <p:cNvSpPr txBox="1"/>
          <p:nvPr/>
        </p:nvSpPr>
        <p:spPr>
          <a:xfrm>
            <a:off x="1006929" y="1212823"/>
            <a:ext cx="6660792" cy="1522917"/>
          </a:xfrm>
          <a:prstGeom prst="rect">
            <a:avLst/>
          </a:prstGeom>
        </p:spPr>
        <p:txBody>
          <a:bodyPr wrap="square" lIns="0" tIns="0" rIns="0" bIns="0" rtlCol="0" anchor="t">
            <a:spAutoFit/>
          </a:bodyPr>
          <a:lstStyle/>
          <a:p>
            <a:pPr algn="l">
              <a:lnSpc>
                <a:spcPts val="5650"/>
              </a:lnSpc>
            </a:pPr>
            <a:r>
              <a:rPr lang="en-US" sz="7200" dirty="0">
                <a:solidFill>
                  <a:srgbClr val="FFA66E"/>
                </a:solidFill>
                <a:latin typeface="Codec Pro ExtraBold Bold"/>
              </a:rPr>
              <a:t>GLOBAL RIGHTS DEFENDERS</a:t>
            </a:r>
          </a:p>
        </p:txBody>
      </p:sp>
      <p:sp>
        <p:nvSpPr>
          <p:cNvPr id="34" name="Freeform 34"/>
          <p:cNvSpPr/>
          <p:nvPr/>
        </p:nvSpPr>
        <p:spPr>
          <a:xfrm>
            <a:off x="15747774" y="7459438"/>
            <a:ext cx="293086" cy="424204"/>
          </a:xfrm>
          <a:custGeom>
            <a:avLst/>
            <a:gdLst/>
            <a:ahLst/>
            <a:cxnLst/>
            <a:rect l="l" t="t" r="r" b="b"/>
            <a:pathLst>
              <a:path w="293086" h="424204">
                <a:moveTo>
                  <a:pt x="0" y="0"/>
                </a:moveTo>
                <a:lnTo>
                  <a:pt x="293087" y="0"/>
                </a:lnTo>
                <a:lnTo>
                  <a:pt x="293087" y="424204"/>
                </a:lnTo>
                <a:lnTo>
                  <a:pt x="0" y="4242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5" name="Freeform 35"/>
          <p:cNvSpPr/>
          <p:nvPr/>
        </p:nvSpPr>
        <p:spPr>
          <a:xfrm>
            <a:off x="13010345" y="2647888"/>
            <a:ext cx="897868" cy="1072081"/>
          </a:xfrm>
          <a:custGeom>
            <a:avLst/>
            <a:gdLst/>
            <a:ahLst/>
            <a:cxnLst/>
            <a:rect l="l" t="t" r="r" b="b"/>
            <a:pathLst>
              <a:path w="897868" h="1072081">
                <a:moveTo>
                  <a:pt x="0" y="0"/>
                </a:moveTo>
                <a:lnTo>
                  <a:pt x="897868" y="0"/>
                </a:lnTo>
                <a:lnTo>
                  <a:pt x="897868" y="1072081"/>
                </a:lnTo>
                <a:lnTo>
                  <a:pt x="0" y="10720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6" name="Freeform 36"/>
          <p:cNvSpPr/>
          <p:nvPr/>
        </p:nvSpPr>
        <p:spPr>
          <a:xfrm>
            <a:off x="10362108" y="2802472"/>
            <a:ext cx="909777" cy="909777"/>
          </a:xfrm>
          <a:custGeom>
            <a:avLst/>
            <a:gdLst/>
            <a:ahLst/>
            <a:cxnLst/>
            <a:rect l="l" t="t" r="r" b="b"/>
            <a:pathLst>
              <a:path w="909777" h="909777">
                <a:moveTo>
                  <a:pt x="0" y="0"/>
                </a:moveTo>
                <a:lnTo>
                  <a:pt x="909776" y="0"/>
                </a:lnTo>
                <a:lnTo>
                  <a:pt x="909776" y="909777"/>
                </a:lnTo>
                <a:lnTo>
                  <a:pt x="0" y="9097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7" name="TextBox 37"/>
          <p:cNvSpPr txBox="1"/>
          <p:nvPr/>
        </p:nvSpPr>
        <p:spPr>
          <a:xfrm>
            <a:off x="9818676" y="3924300"/>
            <a:ext cx="1989905" cy="718145"/>
          </a:xfrm>
          <a:prstGeom prst="rect">
            <a:avLst/>
          </a:prstGeom>
        </p:spPr>
        <p:txBody>
          <a:bodyPr lIns="0" tIns="0" rIns="0" bIns="0" rtlCol="0" anchor="t">
            <a:spAutoFit/>
          </a:bodyPr>
          <a:lstStyle/>
          <a:p>
            <a:pPr algn="ctr">
              <a:lnSpc>
                <a:spcPts val="2784"/>
              </a:lnSpc>
            </a:pPr>
            <a:r>
              <a:rPr lang="en-US" sz="2531" dirty="0">
                <a:solidFill>
                  <a:srgbClr val="FFA66E"/>
                </a:solidFill>
                <a:latin typeface="Codec Pro ExtraBold"/>
              </a:rPr>
              <a:t>Migration </a:t>
            </a:r>
          </a:p>
          <a:p>
            <a:pPr algn="ctr">
              <a:lnSpc>
                <a:spcPts val="2784"/>
              </a:lnSpc>
            </a:pPr>
            <a:r>
              <a:rPr lang="en-US" sz="2531" dirty="0">
                <a:solidFill>
                  <a:srgbClr val="FFA66E"/>
                </a:solidFill>
                <a:latin typeface="Codec Pro ExtraBold"/>
              </a:rPr>
              <a:t>Governance</a:t>
            </a:r>
          </a:p>
        </p:txBody>
      </p:sp>
      <p:sp>
        <p:nvSpPr>
          <p:cNvPr id="38" name="Freeform 38"/>
          <p:cNvSpPr/>
          <p:nvPr/>
        </p:nvSpPr>
        <p:spPr>
          <a:xfrm>
            <a:off x="15646673" y="2740995"/>
            <a:ext cx="1033162" cy="1032731"/>
          </a:xfrm>
          <a:custGeom>
            <a:avLst/>
            <a:gdLst/>
            <a:ahLst/>
            <a:cxnLst/>
            <a:rect l="l" t="t" r="r" b="b"/>
            <a:pathLst>
              <a:path w="1033162" h="1032731">
                <a:moveTo>
                  <a:pt x="0" y="0"/>
                </a:moveTo>
                <a:lnTo>
                  <a:pt x="1033162" y="0"/>
                </a:lnTo>
                <a:lnTo>
                  <a:pt x="1033162" y="1032731"/>
                </a:lnTo>
                <a:lnTo>
                  <a:pt x="0" y="10327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9" name="TextBox 39"/>
          <p:cNvSpPr txBox="1"/>
          <p:nvPr/>
        </p:nvSpPr>
        <p:spPr>
          <a:xfrm>
            <a:off x="2170063" y="5108819"/>
            <a:ext cx="15500217" cy="3785652"/>
          </a:xfrm>
          <a:prstGeom prst="rect">
            <a:avLst/>
          </a:prstGeom>
        </p:spPr>
        <p:txBody>
          <a:bodyPr wrap="square" lIns="0" tIns="0" rIns="0" bIns="0" rtlCol="0" anchor="t">
            <a:spAutoFit/>
          </a:bodyPr>
          <a:lstStyle/>
          <a:p>
            <a:pPr marL="0" lvl="0" indent="0" algn="just">
              <a:spcBef>
                <a:spcPct val="0"/>
              </a:spcBef>
            </a:pPr>
            <a:r>
              <a:rPr lang="en-US" sz="2800" spc="225" dirty="0">
                <a:solidFill>
                  <a:srgbClr val="231F20"/>
                </a:solidFill>
                <a:latin typeface=""/>
              </a:rPr>
              <a:t>Global Rights Defenders (GRD) is a Canadian non-profit which advocates for refugee and human rights worldwide. We do so through research, policy analysis &amp; advocacy and community engagement.</a:t>
            </a:r>
            <a:br>
              <a:rPr lang="en-US" sz="2800" spc="225" dirty="0">
                <a:solidFill>
                  <a:srgbClr val="231F20"/>
                </a:solidFill>
                <a:latin typeface=""/>
              </a:rPr>
            </a:br>
            <a:endParaRPr lang="en-US" sz="2800" spc="225" dirty="0">
              <a:solidFill>
                <a:srgbClr val="231F20"/>
              </a:solidFill>
              <a:latin typeface=""/>
            </a:endParaRPr>
          </a:p>
          <a:p>
            <a:pPr marL="0" lvl="0" indent="0" algn="just">
              <a:spcBef>
                <a:spcPct val="0"/>
              </a:spcBef>
            </a:pPr>
            <a:r>
              <a:rPr lang="en-US" sz="2800" spc="225" dirty="0">
                <a:solidFill>
                  <a:srgbClr val="231F20"/>
                </a:solidFill>
                <a:latin typeface=""/>
              </a:rPr>
              <a:t>Our work consists of working with individuals with lived experience of forced displacement, and campaigning for the promotion and protection of displaced persons rights. Our work is guided by international human rights and refugee law, and respect for the dignity of each human being.</a:t>
            </a:r>
          </a:p>
          <a:p>
            <a:pPr marL="0" lvl="0" indent="0" algn="just">
              <a:spcBef>
                <a:spcPct val="0"/>
              </a:spcBef>
            </a:pPr>
            <a:endParaRPr lang="en-US" sz="2200" spc="225" dirty="0">
              <a:solidFill>
                <a:srgbClr val="231F2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444" b="-12444"/>
            </a:stretch>
          </a:blipFill>
        </p:spPr>
        <p:txBody>
          <a:bodyPr/>
          <a:lstStyle/>
          <a:p>
            <a:endParaRPr lang="en-US"/>
          </a:p>
        </p:txBody>
      </p:sp>
      <p:grpSp>
        <p:nvGrpSpPr>
          <p:cNvPr id="3" name="Group 3"/>
          <p:cNvGrpSpPr/>
          <p:nvPr/>
        </p:nvGrpSpPr>
        <p:grpSpPr>
          <a:xfrm>
            <a:off x="1028700" y="368300"/>
            <a:ext cx="16489829" cy="9652000"/>
            <a:chOff x="0" y="0"/>
            <a:chExt cx="4343000" cy="2542091"/>
          </a:xfrm>
        </p:grpSpPr>
        <p:sp>
          <p:nvSpPr>
            <p:cNvPr id="4" name="Freeform 4"/>
            <p:cNvSpPr/>
            <p:nvPr/>
          </p:nvSpPr>
          <p:spPr>
            <a:xfrm>
              <a:off x="0" y="0"/>
              <a:ext cx="4343000" cy="2542091"/>
            </a:xfrm>
            <a:custGeom>
              <a:avLst/>
              <a:gdLst/>
              <a:ahLst/>
              <a:cxnLst/>
              <a:rect l="l" t="t" r="r" b="b"/>
              <a:pathLst>
                <a:path w="4343000" h="2542091">
                  <a:moveTo>
                    <a:pt x="0" y="0"/>
                  </a:moveTo>
                  <a:lnTo>
                    <a:pt x="4343000" y="0"/>
                  </a:lnTo>
                  <a:lnTo>
                    <a:pt x="4343000" y="2542091"/>
                  </a:lnTo>
                  <a:lnTo>
                    <a:pt x="0" y="2542091"/>
                  </a:lnTo>
                  <a:close/>
                </a:path>
              </a:pathLst>
            </a:custGeom>
            <a:solidFill>
              <a:srgbClr val="FFFFFF">
                <a:alpha val="78824"/>
              </a:srgbClr>
            </a:solidFill>
          </p:spPr>
          <p:txBody>
            <a:bodyPr/>
            <a:lstStyle/>
            <a:p>
              <a:endParaRPr lang="en-US"/>
            </a:p>
          </p:txBody>
        </p:sp>
        <p:sp>
          <p:nvSpPr>
            <p:cNvPr id="5" name="TextBox 5"/>
            <p:cNvSpPr txBox="1"/>
            <p:nvPr/>
          </p:nvSpPr>
          <p:spPr>
            <a:xfrm>
              <a:off x="0" y="-19050"/>
              <a:ext cx="4343000" cy="2561141"/>
            </a:xfrm>
            <a:prstGeom prst="rect">
              <a:avLst/>
            </a:prstGeom>
          </p:spPr>
          <p:txBody>
            <a:bodyPr lIns="50800" tIns="50800" rIns="50800" bIns="50800" rtlCol="0" anchor="ctr"/>
            <a:lstStyle/>
            <a:p>
              <a:pPr algn="ctr">
                <a:lnSpc>
                  <a:spcPts val="2859"/>
                </a:lnSpc>
              </a:pPr>
              <a:endParaRPr/>
            </a:p>
          </p:txBody>
        </p:sp>
      </p:grpSp>
      <p:sp>
        <p:nvSpPr>
          <p:cNvPr id="6" name="TextBox 6"/>
          <p:cNvSpPr txBox="1"/>
          <p:nvPr/>
        </p:nvSpPr>
        <p:spPr>
          <a:xfrm>
            <a:off x="1451728" y="467528"/>
            <a:ext cx="15643773" cy="687240"/>
          </a:xfrm>
          <a:prstGeom prst="rect">
            <a:avLst/>
          </a:prstGeom>
        </p:spPr>
        <p:txBody>
          <a:bodyPr lIns="0" tIns="0" rIns="0" bIns="0" rtlCol="0" anchor="t">
            <a:spAutoFit/>
          </a:bodyPr>
          <a:lstStyle/>
          <a:p>
            <a:pPr marL="0" lvl="0" indent="0" algn="ctr">
              <a:lnSpc>
                <a:spcPts val="5663"/>
              </a:lnSpc>
              <a:spcBef>
                <a:spcPct val="0"/>
              </a:spcBef>
            </a:pPr>
            <a:r>
              <a:rPr lang="en-US" sz="4103" b="1" spc="402">
                <a:solidFill>
                  <a:srgbClr val="231F20"/>
                </a:solidFill>
                <a:latin typeface="Open Sauce Bold"/>
                <a:ea typeface="Open Sauce Bold"/>
                <a:cs typeface="Open Sauce Bold"/>
                <a:sym typeface="Open Sauce Bold"/>
              </a:rPr>
              <a:t>Observations - Migration Governance</a:t>
            </a:r>
          </a:p>
        </p:txBody>
      </p:sp>
      <p:sp>
        <p:nvSpPr>
          <p:cNvPr id="7" name="TextBox 7"/>
          <p:cNvSpPr txBox="1"/>
          <p:nvPr/>
        </p:nvSpPr>
        <p:spPr>
          <a:xfrm>
            <a:off x="1852925" y="1104985"/>
            <a:ext cx="15406375" cy="8305715"/>
          </a:xfrm>
          <a:prstGeom prst="rect">
            <a:avLst/>
          </a:prstGeom>
        </p:spPr>
        <p:txBody>
          <a:bodyPr lIns="0" tIns="0" rIns="0" bIns="0" rtlCol="0" anchor="t">
            <a:spAutoFit/>
          </a:bodyPr>
          <a:lstStyle/>
          <a:p>
            <a:pPr algn="l">
              <a:lnSpc>
                <a:spcPts val="3455"/>
              </a:lnSpc>
            </a:pPr>
            <a:endParaRPr/>
          </a:p>
          <a:p>
            <a:pPr algn="l">
              <a:lnSpc>
                <a:spcPts val="3455"/>
              </a:lnSpc>
            </a:pPr>
            <a:endParaRPr/>
          </a:p>
          <a:p>
            <a:pPr marL="540554" lvl="1" indent="-270277" algn="l">
              <a:lnSpc>
                <a:spcPts val="3455"/>
              </a:lnSpc>
              <a:buFont typeface="Arial"/>
              <a:buChar char="•"/>
            </a:pPr>
            <a:r>
              <a:rPr lang="en-US" sz="2503" spc="245">
                <a:solidFill>
                  <a:srgbClr val="231F20"/>
                </a:solidFill>
                <a:latin typeface="Open Sauce"/>
                <a:ea typeface="Open Sauce"/>
                <a:cs typeface="Open Sauce"/>
                <a:sym typeface="Open Sauce"/>
              </a:rPr>
              <a:t>All migration governance measures should outline universal standard to obtain ID &amp; Documentation and all processes involved to mitigate confusion and ensure efficiency/transparency</a:t>
            </a:r>
          </a:p>
          <a:p>
            <a:pPr algn="l">
              <a:lnSpc>
                <a:spcPts val="3455"/>
              </a:lnSpc>
            </a:pPr>
            <a:endParaRPr lang="en-US" sz="2503" spc="245">
              <a:solidFill>
                <a:srgbClr val="231F20"/>
              </a:solidFill>
              <a:latin typeface="Open Sauce"/>
              <a:ea typeface="Open Sauce"/>
              <a:cs typeface="Open Sauce"/>
              <a:sym typeface="Open Sauce"/>
            </a:endParaRPr>
          </a:p>
          <a:p>
            <a:pPr marL="540554" lvl="1" indent="-270277" algn="l">
              <a:lnSpc>
                <a:spcPts val="3455"/>
              </a:lnSpc>
              <a:buFont typeface="Arial"/>
              <a:buChar char="•"/>
            </a:pPr>
            <a:r>
              <a:rPr lang="en-US" sz="2503" spc="245">
                <a:solidFill>
                  <a:srgbClr val="231F20"/>
                </a:solidFill>
                <a:latin typeface="Open Sauce"/>
                <a:ea typeface="Open Sauce"/>
                <a:cs typeface="Open Sauce"/>
                <a:sym typeface="Open Sauce"/>
              </a:rPr>
              <a:t>SHIRIKA Plan should further explicate ID &amp; Documentation process in its first two components: Systems-building and enabling policy frameworks; Integrated services</a:t>
            </a:r>
          </a:p>
          <a:p>
            <a:pPr algn="l">
              <a:lnSpc>
                <a:spcPts val="3455"/>
              </a:lnSpc>
            </a:pPr>
            <a:endParaRPr lang="en-US" sz="2503" spc="245">
              <a:solidFill>
                <a:srgbClr val="231F20"/>
              </a:solidFill>
              <a:latin typeface="Open Sauce"/>
              <a:ea typeface="Open Sauce"/>
              <a:cs typeface="Open Sauce"/>
              <a:sym typeface="Open Sauce"/>
            </a:endParaRPr>
          </a:p>
          <a:p>
            <a:pPr marL="540554" lvl="1" indent="-270277" algn="l">
              <a:lnSpc>
                <a:spcPts val="3455"/>
              </a:lnSpc>
              <a:buFont typeface="Arial"/>
              <a:buChar char="•"/>
            </a:pPr>
            <a:r>
              <a:rPr lang="en-US" sz="2503" spc="245">
                <a:solidFill>
                  <a:srgbClr val="231F20"/>
                </a:solidFill>
                <a:latin typeface="Open Sauce"/>
                <a:ea typeface="Open Sauce"/>
                <a:cs typeface="Open Sauce"/>
                <a:sym typeface="Open Sauce"/>
              </a:rPr>
              <a:t>For refugees to attain socio-economic inclusion, their ID needs to be recognized by the authorities at all levels, as well as in the private sector. This means the IDs should be recognized at national, county, and local levels</a:t>
            </a:r>
          </a:p>
          <a:p>
            <a:pPr algn="l">
              <a:lnSpc>
                <a:spcPts val="3455"/>
              </a:lnSpc>
            </a:pPr>
            <a:endParaRPr lang="en-US" sz="2503" spc="245">
              <a:solidFill>
                <a:srgbClr val="231F20"/>
              </a:solidFill>
              <a:latin typeface="Open Sauce"/>
              <a:ea typeface="Open Sauce"/>
              <a:cs typeface="Open Sauce"/>
              <a:sym typeface="Open Sauce"/>
            </a:endParaRPr>
          </a:p>
          <a:p>
            <a:pPr marL="540554" lvl="1" indent="-270277" algn="l">
              <a:lnSpc>
                <a:spcPts val="3455"/>
              </a:lnSpc>
              <a:buFont typeface="Arial"/>
              <a:buChar char="•"/>
            </a:pPr>
            <a:r>
              <a:rPr lang="en-US" sz="2503" spc="245">
                <a:solidFill>
                  <a:srgbClr val="231F20"/>
                </a:solidFill>
                <a:latin typeface="Open Sauce"/>
                <a:ea typeface="Open Sauce"/>
                <a:cs typeface="Open Sauce"/>
                <a:sym typeface="Open Sauce"/>
              </a:rPr>
              <a:t>Create/enable avenue for naturalization process to reduce generational protraction</a:t>
            </a:r>
          </a:p>
          <a:p>
            <a:pPr algn="l">
              <a:lnSpc>
                <a:spcPts val="3455"/>
              </a:lnSpc>
            </a:pPr>
            <a:endParaRPr lang="en-US" sz="2503" spc="245">
              <a:solidFill>
                <a:srgbClr val="231F20"/>
              </a:solidFill>
              <a:latin typeface="Open Sauce"/>
              <a:ea typeface="Open Sauce"/>
              <a:cs typeface="Open Sauce"/>
              <a:sym typeface="Open Sauce"/>
            </a:endParaRPr>
          </a:p>
          <a:p>
            <a:pPr algn="l">
              <a:lnSpc>
                <a:spcPts val="3455"/>
              </a:lnSpc>
            </a:pPr>
            <a:endParaRPr lang="en-US" sz="2503" spc="245">
              <a:solidFill>
                <a:srgbClr val="231F20"/>
              </a:solidFill>
              <a:latin typeface="Open Sauce"/>
              <a:ea typeface="Open Sauce"/>
              <a:cs typeface="Open Sauce"/>
              <a:sym typeface="Open Sauce"/>
            </a:endParaRPr>
          </a:p>
          <a:p>
            <a:pPr algn="l">
              <a:lnSpc>
                <a:spcPts val="3455"/>
              </a:lnSpc>
            </a:pPr>
            <a:endParaRPr lang="en-US" sz="2503" spc="245">
              <a:solidFill>
                <a:srgbClr val="231F20"/>
              </a:solidFill>
              <a:latin typeface="Open Sauce"/>
              <a:ea typeface="Open Sauce"/>
              <a:cs typeface="Open Sauce"/>
              <a:sym typeface="Open Sauc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8814" y="785648"/>
            <a:ext cx="8346113" cy="1098554"/>
            <a:chOff x="0" y="-324070"/>
            <a:chExt cx="11128150" cy="1464739"/>
          </a:xfrm>
        </p:grpSpPr>
        <p:sp>
          <p:nvSpPr>
            <p:cNvPr id="3" name="TextBox 3"/>
            <p:cNvSpPr txBox="1"/>
            <p:nvPr/>
          </p:nvSpPr>
          <p:spPr>
            <a:xfrm>
              <a:off x="0" y="-180975"/>
              <a:ext cx="11128150" cy="1321644"/>
            </a:xfrm>
            <a:prstGeom prst="rect">
              <a:avLst/>
            </a:prstGeom>
          </p:spPr>
          <p:txBody>
            <a:bodyPr lIns="0" tIns="0" rIns="0" bIns="0" rtlCol="0" anchor="t">
              <a:spAutoFit/>
            </a:bodyPr>
            <a:lstStyle/>
            <a:p>
              <a:pPr marL="0" lvl="0" indent="0" algn="l">
                <a:lnSpc>
                  <a:spcPts val="7956"/>
                </a:lnSpc>
                <a:spcBef>
                  <a:spcPct val="0"/>
                </a:spcBef>
              </a:pPr>
              <a:r>
                <a:rPr lang="en-US" sz="5765" b="1" spc="565" dirty="0">
                  <a:solidFill>
                    <a:srgbClr val="253467"/>
                  </a:solidFill>
                  <a:latin typeface="Nunito Sans" pitchFamily="2" charset="77"/>
                </a:rPr>
                <a:t>Justification</a:t>
              </a:r>
            </a:p>
          </p:txBody>
        </p:sp>
        <p:sp>
          <p:nvSpPr>
            <p:cNvPr id="4" name="TextBox 4"/>
            <p:cNvSpPr txBox="1"/>
            <p:nvPr/>
          </p:nvSpPr>
          <p:spPr>
            <a:xfrm>
              <a:off x="0" y="-324070"/>
              <a:ext cx="9061161" cy="399924"/>
            </a:xfrm>
            <a:prstGeom prst="rect">
              <a:avLst/>
            </a:prstGeom>
          </p:spPr>
          <p:txBody>
            <a:bodyPr lIns="0" tIns="0" rIns="0" bIns="0" rtlCol="0" anchor="t">
              <a:spAutoFit/>
            </a:bodyPr>
            <a:lstStyle/>
            <a:p>
              <a:pPr marL="0" lvl="0" indent="0" algn="l">
                <a:lnSpc>
                  <a:spcPts val="2570"/>
                </a:lnSpc>
                <a:spcBef>
                  <a:spcPct val="0"/>
                </a:spcBef>
              </a:pPr>
              <a:endParaRPr/>
            </a:p>
          </p:txBody>
        </p:sp>
      </p:grpSp>
      <p:sp>
        <p:nvSpPr>
          <p:cNvPr id="5" name="Freeform 5"/>
          <p:cNvSpPr/>
          <p:nvPr/>
        </p:nvSpPr>
        <p:spPr>
          <a:xfrm flipH="1" flipV="1">
            <a:off x="-1828800" y="-741501"/>
            <a:ext cx="4118443" cy="3654183"/>
          </a:xfrm>
          <a:custGeom>
            <a:avLst/>
            <a:gdLst/>
            <a:ahLst/>
            <a:cxnLst/>
            <a:rect l="l" t="t" r="r" b="b"/>
            <a:pathLst>
              <a:path w="4118443" h="3654183">
                <a:moveTo>
                  <a:pt x="4118444" y="3654182"/>
                </a:moveTo>
                <a:lnTo>
                  <a:pt x="0" y="3654182"/>
                </a:lnTo>
                <a:lnTo>
                  <a:pt x="0" y="0"/>
                </a:lnTo>
                <a:lnTo>
                  <a:pt x="4118444" y="0"/>
                </a:lnTo>
                <a:lnTo>
                  <a:pt x="4118444" y="36541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Freeform 6"/>
          <p:cNvSpPr/>
          <p:nvPr/>
        </p:nvSpPr>
        <p:spPr>
          <a:xfrm>
            <a:off x="17378319" y="7069421"/>
            <a:ext cx="3851417" cy="3417257"/>
          </a:xfrm>
          <a:custGeom>
            <a:avLst/>
            <a:gdLst/>
            <a:ahLst/>
            <a:cxnLst/>
            <a:rect l="l" t="t" r="r" b="b"/>
            <a:pathLst>
              <a:path w="3851417" h="3417257">
                <a:moveTo>
                  <a:pt x="0" y="0"/>
                </a:moveTo>
                <a:lnTo>
                  <a:pt x="3851417" y="0"/>
                </a:lnTo>
                <a:lnTo>
                  <a:pt x="3851417" y="3417257"/>
                </a:lnTo>
                <a:lnTo>
                  <a:pt x="0" y="34172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1194237" y="2376519"/>
            <a:ext cx="15899527" cy="6268704"/>
          </a:xfrm>
          <a:prstGeom prst="rect">
            <a:avLst/>
          </a:prstGeom>
        </p:spPr>
        <p:txBody>
          <a:bodyPr lIns="0" tIns="0" rIns="0" bIns="0" rtlCol="0" anchor="t">
            <a:spAutoFit/>
          </a:bodyPr>
          <a:lstStyle/>
          <a:p>
            <a:pPr marL="544960" lvl="1" indent="-272480" algn="l">
              <a:lnSpc>
                <a:spcPts val="3483"/>
              </a:lnSpc>
              <a:buFont typeface="Arial"/>
              <a:buChar char="•"/>
            </a:pPr>
            <a:r>
              <a:rPr lang="en-US" sz="2524" spc="247" dirty="0">
                <a:solidFill>
                  <a:srgbClr val="231F20"/>
                </a:solidFill>
                <a:latin typeface="Nunito Sans" pitchFamily="2" charset="77"/>
              </a:rPr>
              <a:t>Research on registration and documentation for refugees in Kenya will allow us to demonstrate difficulties in obtaining vital documents to participate and </a:t>
            </a:r>
            <a:r>
              <a:rPr lang="en-US" sz="2524" spc="247" dirty="0" err="1">
                <a:solidFill>
                  <a:srgbClr val="231F20"/>
                </a:solidFill>
                <a:latin typeface="Nunito Sans" pitchFamily="2" charset="77"/>
              </a:rPr>
              <a:t>propsper</a:t>
            </a:r>
            <a:r>
              <a:rPr lang="en-US" sz="2524" spc="247" dirty="0">
                <a:solidFill>
                  <a:srgbClr val="231F20"/>
                </a:solidFill>
                <a:latin typeface="Nunito Sans" pitchFamily="2" charset="77"/>
              </a:rPr>
              <a:t> in Kenya society</a:t>
            </a:r>
          </a:p>
          <a:p>
            <a:pPr algn="l">
              <a:lnSpc>
                <a:spcPts val="3483"/>
              </a:lnSpc>
            </a:pPr>
            <a:endParaRPr lang="en-US" sz="2524" spc="247" dirty="0">
              <a:solidFill>
                <a:srgbClr val="231F20"/>
              </a:solidFill>
              <a:latin typeface="Nunito Sans" pitchFamily="2" charset="77"/>
            </a:endParaRPr>
          </a:p>
          <a:p>
            <a:pPr marL="544960" lvl="1" indent="-272480" algn="l">
              <a:lnSpc>
                <a:spcPts val="3483"/>
              </a:lnSpc>
              <a:buFont typeface="Arial"/>
              <a:buChar char="•"/>
            </a:pPr>
            <a:r>
              <a:rPr lang="en-US" sz="2524" spc="247" dirty="0">
                <a:solidFill>
                  <a:srgbClr val="231F20"/>
                </a:solidFill>
                <a:latin typeface="Nunito Sans" pitchFamily="2" charset="77"/>
              </a:rPr>
              <a:t>Challenges include: backlog, unsynchronized systems, inconsistencies and delays, lack of clear information, administrative issues prevent individuals from socio-economic integration</a:t>
            </a:r>
          </a:p>
          <a:p>
            <a:pPr algn="l">
              <a:lnSpc>
                <a:spcPts val="3483"/>
              </a:lnSpc>
            </a:pPr>
            <a:endParaRPr lang="en-US" sz="2524" spc="247" dirty="0">
              <a:solidFill>
                <a:srgbClr val="231F20"/>
              </a:solidFill>
              <a:latin typeface="Nunito Sans" pitchFamily="2" charset="77"/>
            </a:endParaRPr>
          </a:p>
          <a:p>
            <a:pPr marL="544960" lvl="1" indent="-272480" algn="l">
              <a:lnSpc>
                <a:spcPts val="3483"/>
              </a:lnSpc>
              <a:buFont typeface="Arial"/>
              <a:buChar char="•"/>
            </a:pPr>
            <a:r>
              <a:rPr lang="en-US" sz="2524" spc="247" dirty="0">
                <a:solidFill>
                  <a:srgbClr val="231F20"/>
                </a:solidFill>
                <a:latin typeface="Nunito Sans" pitchFamily="2" charset="77"/>
              </a:rPr>
              <a:t>Outlining these challenges will deepen the practical knowledge and provide evidence-based research to inform future advocacy efforts &amp; recommendations to strengthen migration governance in Kenya</a:t>
            </a:r>
          </a:p>
          <a:p>
            <a:pPr algn="l">
              <a:lnSpc>
                <a:spcPts val="3483"/>
              </a:lnSpc>
            </a:pPr>
            <a:endParaRPr lang="en-US" sz="2524" spc="247" dirty="0">
              <a:solidFill>
                <a:srgbClr val="231F20"/>
              </a:solidFill>
              <a:latin typeface="Nunito Sans" pitchFamily="2" charset="77"/>
            </a:endParaRPr>
          </a:p>
          <a:p>
            <a:pPr marL="544960" lvl="1" indent="-272480" algn="l">
              <a:lnSpc>
                <a:spcPts val="3483"/>
              </a:lnSpc>
              <a:buFont typeface="Arial"/>
              <a:buChar char="•"/>
            </a:pPr>
            <a:r>
              <a:rPr lang="en-US" sz="2524" spc="247" dirty="0">
                <a:solidFill>
                  <a:srgbClr val="231F20"/>
                </a:solidFill>
                <a:latin typeface="Nunito Sans" pitchFamily="2" charset="77"/>
              </a:rPr>
              <a:t>Socio-economic integration enables decreased aid dependency, reduce resource pressure, prevent generational cycle of born displacement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44950" y="-801814"/>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425C98"/>
            </a:solidFill>
          </p:spPr>
          <p:txBody>
            <a:bodyPr/>
            <a:lstStyle/>
            <a:p>
              <a:endParaRPr lang="en-US"/>
            </a:p>
          </p:txBody>
        </p:sp>
        <p:sp>
          <p:nvSpPr>
            <p:cNvPr id="4" name="TextBox 4"/>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1656033" y="9203513"/>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459357" y="1153786"/>
            <a:ext cx="5408984" cy="7979428"/>
            <a:chOff x="0" y="0"/>
            <a:chExt cx="1424588" cy="2101578"/>
          </a:xfrm>
        </p:grpSpPr>
        <p:sp>
          <p:nvSpPr>
            <p:cNvPr id="7" name="Freeform 7"/>
            <p:cNvSpPr/>
            <p:nvPr/>
          </p:nvSpPr>
          <p:spPr>
            <a:xfrm>
              <a:off x="0" y="0"/>
              <a:ext cx="1424588" cy="2101578"/>
            </a:xfrm>
            <a:custGeom>
              <a:avLst/>
              <a:gdLst/>
              <a:ahLst/>
              <a:cxnLst/>
              <a:rect l="l" t="t" r="r" b="b"/>
              <a:pathLst>
                <a:path w="1424588" h="2101578">
                  <a:moveTo>
                    <a:pt x="0" y="0"/>
                  </a:moveTo>
                  <a:lnTo>
                    <a:pt x="1424588" y="0"/>
                  </a:lnTo>
                  <a:lnTo>
                    <a:pt x="1424588" y="2101578"/>
                  </a:lnTo>
                  <a:lnTo>
                    <a:pt x="0" y="2101578"/>
                  </a:lnTo>
                  <a:close/>
                </a:path>
              </a:pathLst>
            </a:custGeom>
            <a:solidFill>
              <a:srgbClr val="425C98">
                <a:alpha val="56863"/>
              </a:srgbClr>
            </a:solidFill>
          </p:spPr>
          <p:txBody>
            <a:bodyPr/>
            <a:lstStyle/>
            <a:p>
              <a:endParaRPr lang="en-US"/>
            </a:p>
          </p:txBody>
        </p:sp>
        <p:sp>
          <p:nvSpPr>
            <p:cNvPr id="8" name="TextBox 8"/>
            <p:cNvSpPr txBox="1"/>
            <p:nvPr/>
          </p:nvSpPr>
          <p:spPr>
            <a:xfrm>
              <a:off x="0" y="-19050"/>
              <a:ext cx="1424588" cy="2120628"/>
            </a:xfrm>
            <a:prstGeom prst="rect">
              <a:avLst/>
            </a:prstGeom>
          </p:spPr>
          <p:txBody>
            <a:bodyPr lIns="50800" tIns="50800" rIns="50800" bIns="50800" rtlCol="0" anchor="ctr"/>
            <a:lstStyle/>
            <a:p>
              <a:pPr algn="ctr">
                <a:lnSpc>
                  <a:spcPts val="2859"/>
                </a:lnSpc>
              </a:pPr>
              <a:endParaRPr/>
            </a:p>
          </p:txBody>
        </p:sp>
      </p:grpSp>
      <p:sp>
        <p:nvSpPr>
          <p:cNvPr id="9" name="Freeform 9"/>
          <p:cNvSpPr/>
          <p:nvPr/>
        </p:nvSpPr>
        <p:spPr>
          <a:xfrm flipH="1">
            <a:off x="459357" y="1812309"/>
            <a:ext cx="5376803" cy="6307100"/>
          </a:xfrm>
          <a:custGeom>
            <a:avLst/>
            <a:gdLst/>
            <a:ahLst/>
            <a:cxnLst/>
            <a:rect l="l" t="t" r="r" b="b"/>
            <a:pathLst>
              <a:path w="5376803" h="6307100">
                <a:moveTo>
                  <a:pt x="5376803" y="0"/>
                </a:moveTo>
                <a:lnTo>
                  <a:pt x="0" y="0"/>
                </a:lnTo>
                <a:lnTo>
                  <a:pt x="0" y="6307100"/>
                </a:lnTo>
                <a:lnTo>
                  <a:pt x="5376803" y="6307100"/>
                </a:lnTo>
                <a:lnTo>
                  <a:pt x="537680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Group 10"/>
          <p:cNvGrpSpPr/>
          <p:nvPr/>
        </p:nvGrpSpPr>
        <p:grpSpPr>
          <a:xfrm>
            <a:off x="4663697" y="1758532"/>
            <a:ext cx="1203703" cy="120370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2B58"/>
            </a:solidFill>
          </p:spPr>
          <p:txBody>
            <a:bodyPr/>
            <a:lstStyle/>
            <a:p>
              <a:endParaRPr lang="en-US"/>
            </a:p>
          </p:txBody>
        </p:sp>
        <p:sp>
          <p:nvSpPr>
            <p:cNvPr id="12" name="TextBox 12"/>
            <p:cNvSpPr txBox="1"/>
            <p:nvPr/>
          </p:nvSpPr>
          <p:spPr>
            <a:xfrm>
              <a:off x="76200" y="47625"/>
              <a:ext cx="660400" cy="688975"/>
            </a:xfrm>
            <a:prstGeom prst="rect">
              <a:avLst/>
            </a:prstGeom>
          </p:spPr>
          <p:txBody>
            <a:bodyPr lIns="78947" tIns="78947" rIns="78947" bIns="78947" rtlCol="0" anchor="ctr"/>
            <a:lstStyle/>
            <a:p>
              <a:pPr algn="ctr">
                <a:lnSpc>
                  <a:spcPts val="1959"/>
                </a:lnSpc>
              </a:pPr>
              <a:endParaRPr/>
            </a:p>
          </p:txBody>
        </p:sp>
      </p:grpSp>
      <p:grpSp>
        <p:nvGrpSpPr>
          <p:cNvPr id="13" name="Group 13"/>
          <p:cNvGrpSpPr/>
          <p:nvPr/>
        </p:nvGrpSpPr>
        <p:grpSpPr>
          <a:xfrm>
            <a:off x="510575" y="3306595"/>
            <a:ext cx="1203703" cy="120370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2B58"/>
            </a:solidFill>
          </p:spPr>
          <p:txBody>
            <a:bodyPr/>
            <a:lstStyle/>
            <a:p>
              <a:endParaRPr lang="en-US"/>
            </a:p>
          </p:txBody>
        </p:sp>
        <p:sp>
          <p:nvSpPr>
            <p:cNvPr id="15" name="TextBox 15"/>
            <p:cNvSpPr txBox="1"/>
            <p:nvPr/>
          </p:nvSpPr>
          <p:spPr>
            <a:xfrm>
              <a:off x="76200" y="47625"/>
              <a:ext cx="660400" cy="688975"/>
            </a:xfrm>
            <a:prstGeom prst="rect">
              <a:avLst/>
            </a:prstGeom>
          </p:spPr>
          <p:txBody>
            <a:bodyPr lIns="78947" tIns="78947" rIns="78947" bIns="78947" rtlCol="0" anchor="ctr"/>
            <a:lstStyle/>
            <a:p>
              <a:pPr algn="ctr">
                <a:lnSpc>
                  <a:spcPts val="1959"/>
                </a:lnSpc>
              </a:pPr>
              <a:endParaRPr/>
            </a:p>
          </p:txBody>
        </p:sp>
      </p:grpSp>
      <p:grpSp>
        <p:nvGrpSpPr>
          <p:cNvPr id="16" name="Group 16"/>
          <p:cNvGrpSpPr/>
          <p:nvPr/>
        </p:nvGrpSpPr>
        <p:grpSpPr>
          <a:xfrm>
            <a:off x="4632457" y="4813959"/>
            <a:ext cx="1203703" cy="120370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2B58"/>
            </a:solidFill>
          </p:spPr>
          <p:txBody>
            <a:bodyPr/>
            <a:lstStyle/>
            <a:p>
              <a:endParaRPr lang="en-US"/>
            </a:p>
          </p:txBody>
        </p:sp>
        <p:sp>
          <p:nvSpPr>
            <p:cNvPr id="18" name="TextBox 18"/>
            <p:cNvSpPr txBox="1"/>
            <p:nvPr/>
          </p:nvSpPr>
          <p:spPr>
            <a:xfrm>
              <a:off x="76200" y="47625"/>
              <a:ext cx="660400" cy="688975"/>
            </a:xfrm>
            <a:prstGeom prst="rect">
              <a:avLst/>
            </a:prstGeom>
          </p:spPr>
          <p:txBody>
            <a:bodyPr lIns="78947" tIns="78947" rIns="78947" bIns="78947" rtlCol="0" anchor="ctr"/>
            <a:lstStyle/>
            <a:p>
              <a:pPr algn="ctr">
                <a:lnSpc>
                  <a:spcPts val="1959"/>
                </a:lnSpc>
              </a:pPr>
              <a:endParaRPr/>
            </a:p>
          </p:txBody>
        </p:sp>
      </p:grpSp>
      <p:sp>
        <p:nvSpPr>
          <p:cNvPr id="19" name="Freeform 19"/>
          <p:cNvSpPr/>
          <p:nvPr/>
        </p:nvSpPr>
        <p:spPr>
          <a:xfrm>
            <a:off x="5039558" y="5140763"/>
            <a:ext cx="550094" cy="550094"/>
          </a:xfrm>
          <a:custGeom>
            <a:avLst/>
            <a:gdLst/>
            <a:ahLst/>
            <a:cxnLst/>
            <a:rect l="l" t="t" r="r" b="b"/>
            <a:pathLst>
              <a:path w="550094" h="550094">
                <a:moveTo>
                  <a:pt x="0" y="0"/>
                </a:moveTo>
                <a:lnTo>
                  <a:pt x="550094" y="0"/>
                </a:lnTo>
                <a:lnTo>
                  <a:pt x="550094" y="550095"/>
                </a:lnTo>
                <a:lnTo>
                  <a:pt x="0" y="5500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a:off x="4982478" y="2098540"/>
            <a:ext cx="607174" cy="523687"/>
          </a:xfrm>
          <a:custGeom>
            <a:avLst/>
            <a:gdLst/>
            <a:ahLst/>
            <a:cxnLst/>
            <a:rect l="l" t="t" r="r" b="b"/>
            <a:pathLst>
              <a:path w="607174" h="523687">
                <a:moveTo>
                  <a:pt x="0" y="0"/>
                </a:moveTo>
                <a:lnTo>
                  <a:pt x="607174" y="0"/>
                </a:lnTo>
                <a:lnTo>
                  <a:pt x="607174" y="523687"/>
                </a:lnTo>
                <a:lnTo>
                  <a:pt x="0" y="5236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1" name="Group 21"/>
          <p:cNvGrpSpPr/>
          <p:nvPr/>
        </p:nvGrpSpPr>
        <p:grpSpPr>
          <a:xfrm>
            <a:off x="459357" y="6315455"/>
            <a:ext cx="1203703" cy="120370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2B58"/>
            </a:solidFill>
          </p:spPr>
          <p:txBody>
            <a:bodyPr/>
            <a:lstStyle/>
            <a:p>
              <a:endParaRPr lang="en-US"/>
            </a:p>
          </p:txBody>
        </p:sp>
        <p:sp>
          <p:nvSpPr>
            <p:cNvPr id="23" name="TextBox 23"/>
            <p:cNvSpPr txBox="1"/>
            <p:nvPr/>
          </p:nvSpPr>
          <p:spPr>
            <a:xfrm>
              <a:off x="76200" y="47625"/>
              <a:ext cx="660400" cy="688975"/>
            </a:xfrm>
            <a:prstGeom prst="rect">
              <a:avLst/>
            </a:prstGeom>
          </p:spPr>
          <p:txBody>
            <a:bodyPr lIns="78947" tIns="78947" rIns="78947" bIns="78947" rtlCol="0" anchor="ctr"/>
            <a:lstStyle/>
            <a:p>
              <a:pPr algn="ctr">
                <a:lnSpc>
                  <a:spcPts val="1959"/>
                </a:lnSpc>
              </a:pPr>
              <a:endParaRPr/>
            </a:p>
          </p:txBody>
        </p:sp>
      </p:grpSp>
      <p:sp>
        <p:nvSpPr>
          <p:cNvPr id="24" name="Freeform 24"/>
          <p:cNvSpPr/>
          <p:nvPr/>
        </p:nvSpPr>
        <p:spPr>
          <a:xfrm>
            <a:off x="894382" y="3646603"/>
            <a:ext cx="436089" cy="523687"/>
          </a:xfrm>
          <a:custGeom>
            <a:avLst/>
            <a:gdLst/>
            <a:ahLst/>
            <a:cxnLst/>
            <a:rect l="l" t="t" r="r" b="b"/>
            <a:pathLst>
              <a:path w="436089" h="523687">
                <a:moveTo>
                  <a:pt x="0" y="0"/>
                </a:moveTo>
                <a:lnTo>
                  <a:pt x="436089" y="0"/>
                </a:lnTo>
                <a:lnTo>
                  <a:pt x="436089" y="523687"/>
                </a:lnTo>
                <a:lnTo>
                  <a:pt x="0" y="5236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5" name="TextBox 25"/>
          <p:cNvSpPr txBox="1"/>
          <p:nvPr/>
        </p:nvSpPr>
        <p:spPr>
          <a:xfrm>
            <a:off x="6277916" y="3154195"/>
            <a:ext cx="9963341" cy="6694781"/>
          </a:xfrm>
          <a:prstGeom prst="rect">
            <a:avLst/>
          </a:prstGeom>
        </p:spPr>
        <p:txBody>
          <a:bodyPr lIns="0" tIns="0" rIns="0" bIns="0" rtlCol="0" anchor="t">
            <a:spAutoFit/>
          </a:bodyPr>
          <a:lstStyle/>
          <a:p>
            <a:pPr marL="544960" lvl="1" indent="-272480" algn="l">
              <a:lnSpc>
                <a:spcPts val="3483"/>
              </a:lnSpc>
              <a:buFont typeface="Arial"/>
              <a:buChar char="•"/>
            </a:pPr>
            <a:r>
              <a:rPr lang="en-US" sz="2524" b="1" spc="247" dirty="0">
                <a:solidFill>
                  <a:srgbClr val="231F20"/>
                </a:solidFill>
                <a:latin typeface="Nunito Sans" pitchFamily="2" charset="77"/>
              </a:rPr>
              <a:t>Theory of Change</a:t>
            </a:r>
          </a:p>
          <a:p>
            <a:pPr marL="1089920" lvl="2" indent="-363307" algn="l">
              <a:lnSpc>
                <a:spcPts val="3483"/>
              </a:lnSpc>
              <a:buFont typeface="Arial"/>
              <a:buChar char="⚬"/>
            </a:pPr>
            <a:r>
              <a:rPr lang="en-US" sz="2524" spc="247" dirty="0">
                <a:solidFill>
                  <a:srgbClr val="231F20"/>
                </a:solidFill>
                <a:latin typeface="Nunito Sans" pitchFamily="2" charset="77"/>
              </a:rPr>
              <a:t>Description and illustration of how and why a desired change is expected to happen</a:t>
            </a:r>
          </a:p>
          <a:p>
            <a:pPr algn="l">
              <a:lnSpc>
                <a:spcPts val="3483"/>
              </a:lnSpc>
            </a:pPr>
            <a:endParaRPr lang="en-US" sz="2524" spc="247" dirty="0">
              <a:solidFill>
                <a:srgbClr val="231F20"/>
              </a:solidFill>
              <a:latin typeface="Nunito Sans" pitchFamily="2" charset="77"/>
            </a:endParaRPr>
          </a:p>
          <a:p>
            <a:pPr marL="544960" lvl="1" indent="-272480" algn="l">
              <a:lnSpc>
                <a:spcPts val="3483"/>
              </a:lnSpc>
              <a:buFont typeface="Arial"/>
              <a:buChar char="•"/>
            </a:pPr>
            <a:r>
              <a:rPr lang="en-US" sz="2524" b="1" spc="247" dirty="0">
                <a:solidFill>
                  <a:srgbClr val="231F20"/>
                </a:solidFill>
                <a:latin typeface="Nunito Sans" pitchFamily="2" charset="77"/>
              </a:rPr>
              <a:t>Logic Model</a:t>
            </a:r>
          </a:p>
          <a:p>
            <a:pPr marL="1089920" lvl="2" indent="-363307" algn="l">
              <a:lnSpc>
                <a:spcPts val="3483"/>
              </a:lnSpc>
              <a:buFont typeface="Arial"/>
              <a:buChar char="⚬"/>
            </a:pPr>
            <a:r>
              <a:rPr lang="en-US" sz="2524" spc="247" dirty="0">
                <a:solidFill>
                  <a:srgbClr val="231F20"/>
                </a:solidFill>
                <a:latin typeface="Nunito Sans" pitchFamily="2" charset="77"/>
              </a:rPr>
              <a:t>Outlines the logical flow between outputs and expected results </a:t>
            </a:r>
          </a:p>
          <a:p>
            <a:pPr algn="l">
              <a:lnSpc>
                <a:spcPts val="3483"/>
              </a:lnSpc>
            </a:pPr>
            <a:endParaRPr lang="en-US" sz="2524" spc="247" dirty="0">
              <a:solidFill>
                <a:srgbClr val="231F20"/>
              </a:solidFill>
              <a:latin typeface="Nunito Sans" pitchFamily="2" charset="77"/>
            </a:endParaRPr>
          </a:p>
          <a:p>
            <a:pPr marL="544960" lvl="1" indent="-272480" algn="l">
              <a:lnSpc>
                <a:spcPts val="3483"/>
              </a:lnSpc>
              <a:buFont typeface="Arial"/>
              <a:buChar char="•"/>
            </a:pPr>
            <a:r>
              <a:rPr lang="en-US" sz="2524" b="1" spc="247" dirty="0">
                <a:solidFill>
                  <a:srgbClr val="231F20"/>
                </a:solidFill>
                <a:latin typeface="Nunito Sans" pitchFamily="2" charset="77"/>
              </a:rPr>
              <a:t>Performance Measurement Framework</a:t>
            </a:r>
          </a:p>
          <a:p>
            <a:pPr marL="1089920" lvl="2" indent="-363307" algn="l">
              <a:lnSpc>
                <a:spcPts val="3483"/>
              </a:lnSpc>
              <a:buFont typeface="Arial"/>
              <a:buChar char="⚬"/>
            </a:pPr>
            <a:r>
              <a:rPr lang="en-US" sz="2524" spc="247" dirty="0">
                <a:solidFill>
                  <a:srgbClr val="231F20"/>
                </a:solidFill>
                <a:latin typeface="Nunito Sans" pitchFamily="2" charset="77"/>
              </a:rPr>
              <a:t>Framework which summarizes RBM monitoring &amp; strategy</a:t>
            </a:r>
          </a:p>
          <a:p>
            <a:pPr algn="l">
              <a:lnSpc>
                <a:spcPts val="3483"/>
              </a:lnSpc>
            </a:pPr>
            <a:endParaRPr lang="en-US" sz="2524" spc="247" dirty="0">
              <a:solidFill>
                <a:srgbClr val="231F20"/>
              </a:solidFill>
              <a:latin typeface="Nunito Sans" pitchFamily="2" charset="77"/>
            </a:endParaRPr>
          </a:p>
          <a:p>
            <a:pPr marL="544960" lvl="1" indent="-272480" algn="l">
              <a:lnSpc>
                <a:spcPts val="3483"/>
              </a:lnSpc>
              <a:buFont typeface="Arial"/>
              <a:buChar char="•"/>
            </a:pPr>
            <a:r>
              <a:rPr lang="en-US" sz="2524" b="1" spc="247" dirty="0">
                <a:solidFill>
                  <a:srgbClr val="231F20"/>
                </a:solidFill>
                <a:latin typeface="Nunito Sans" pitchFamily="2" charset="77"/>
              </a:rPr>
              <a:t>Key Performance Indicators</a:t>
            </a:r>
          </a:p>
          <a:p>
            <a:pPr marL="1089920" lvl="2" indent="-363307" algn="l">
              <a:lnSpc>
                <a:spcPts val="3483"/>
              </a:lnSpc>
              <a:buFont typeface="Arial"/>
              <a:buChar char="⚬"/>
            </a:pPr>
            <a:r>
              <a:rPr lang="en-US" sz="2524" spc="247" dirty="0">
                <a:solidFill>
                  <a:srgbClr val="231F20"/>
                </a:solidFill>
                <a:latin typeface="Nunito Sans" pitchFamily="2" charset="77"/>
              </a:rPr>
              <a:t>Keep track of interest at the organizational level</a:t>
            </a:r>
          </a:p>
          <a:p>
            <a:pPr algn="l">
              <a:lnSpc>
                <a:spcPts val="3483"/>
              </a:lnSpc>
              <a:spcBef>
                <a:spcPct val="0"/>
              </a:spcBef>
            </a:pPr>
            <a:endParaRPr lang="en-US" sz="2524" spc="247" dirty="0">
              <a:solidFill>
                <a:srgbClr val="231F20"/>
              </a:solidFill>
              <a:latin typeface="Open Sauce"/>
            </a:endParaRPr>
          </a:p>
        </p:txBody>
      </p:sp>
      <p:sp>
        <p:nvSpPr>
          <p:cNvPr id="26" name="Freeform 26"/>
          <p:cNvSpPr/>
          <p:nvPr/>
        </p:nvSpPr>
        <p:spPr>
          <a:xfrm>
            <a:off x="707296" y="6567328"/>
            <a:ext cx="761152" cy="761152"/>
          </a:xfrm>
          <a:custGeom>
            <a:avLst/>
            <a:gdLst/>
            <a:ahLst/>
            <a:cxnLst/>
            <a:rect l="l" t="t" r="r" b="b"/>
            <a:pathLst>
              <a:path w="761152" h="761152">
                <a:moveTo>
                  <a:pt x="0" y="0"/>
                </a:moveTo>
                <a:lnTo>
                  <a:pt x="761152" y="0"/>
                </a:lnTo>
                <a:lnTo>
                  <a:pt x="761152" y="761152"/>
                </a:lnTo>
                <a:lnTo>
                  <a:pt x="0" y="7611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7" name="TextBox 27"/>
          <p:cNvSpPr txBox="1"/>
          <p:nvPr/>
        </p:nvSpPr>
        <p:spPr>
          <a:xfrm>
            <a:off x="6313004" y="73563"/>
            <a:ext cx="6687103" cy="1351075"/>
          </a:xfrm>
          <a:prstGeom prst="rect">
            <a:avLst/>
          </a:prstGeom>
        </p:spPr>
        <p:txBody>
          <a:bodyPr lIns="0" tIns="0" rIns="0" bIns="0" rtlCol="0" anchor="t">
            <a:spAutoFit/>
          </a:bodyPr>
          <a:lstStyle/>
          <a:p>
            <a:pPr algn="l">
              <a:lnSpc>
                <a:spcPts val="10858"/>
              </a:lnSpc>
            </a:pPr>
            <a:r>
              <a:rPr lang="en-US" sz="7868" b="1" spc="771" dirty="0">
                <a:solidFill>
                  <a:srgbClr val="162B58"/>
                </a:solidFill>
                <a:latin typeface="Nunito Sans" pitchFamily="2" charset="77"/>
              </a:rPr>
              <a:t>Evaluation</a:t>
            </a:r>
          </a:p>
        </p:txBody>
      </p:sp>
      <p:sp>
        <p:nvSpPr>
          <p:cNvPr id="28" name="TextBox 28"/>
          <p:cNvSpPr txBox="1"/>
          <p:nvPr/>
        </p:nvSpPr>
        <p:spPr>
          <a:xfrm>
            <a:off x="6313004" y="1560559"/>
            <a:ext cx="10431946" cy="1331455"/>
          </a:xfrm>
          <a:prstGeom prst="rect">
            <a:avLst/>
          </a:prstGeom>
        </p:spPr>
        <p:txBody>
          <a:bodyPr lIns="0" tIns="0" rIns="0" bIns="0" rtlCol="0" anchor="t">
            <a:spAutoFit/>
          </a:bodyPr>
          <a:lstStyle/>
          <a:p>
            <a:pPr algn="l">
              <a:lnSpc>
                <a:spcPts val="3483"/>
              </a:lnSpc>
              <a:spcBef>
                <a:spcPct val="0"/>
              </a:spcBef>
            </a:pPr>
            <a:r>
              <a:rPr lang="en-US" sz="2524" spc="247" dirty="0">
                <a:solidFill>
                  <a:srgbClr val="231F20"/>
                </a:solidFill>
                <a:latin typeface="Nunito Sans" pitchFamily="2" charset="77"/>
              </a:rPr>
              <a:t>GRD has adapted GAC’s RBM methodologies and tools as “managing for results” approach for its development programmes or projects</a:t>
            </a:r>
          </a:p>
        </p:txBody>
      </p:sp>
      <p:sp>
        <p:nvSpPr>
          <p:cNvPr id="29" name="TextBox 29"/>
          <p:cNvSpPr txBox="1"/>
          <p:nvPr/>
        </p:nvSpPr>
        <p:spPr>
          <a:xfrm>
            <a:off x="1745558" y="2823773"/>
            <a:ext cx="3009615" cy="308226"/>
          </a:xfrm>
          <a:prstGeom prst="rect">
            <a:avLst/>
          </a:prstGeom>
        </p:spPr>
        <p:txBody>
          <a:bodyPr lIns="0" tIns="0" rIns="0" bIns="0" rtlCol="0" anchor="t">
            <a:spAutoFit/>
          </a:bodyPr>
          <a:lstStyle/>
          <a:p>
            <a:pPr marL="0" lvl="0" indent="0" algn="ctr">
              <a:lnSpc>
                <a:spcPts val="2415"/>
              </a:lnSpc>
            </a:pPr>
            <a:r>
              <a:rPr lang="en-US" sz="2013" b="1" dirty="0">
                <a:solidFill>
                  <a:srgbClr val="162B58"/>
                </a:solidFill>
                <a:latin typeface="Nunito Sans" pitchFamily="2" charset="77"/>
              </a:rPr>
              <a:t>Theory of Change</a:t>
            </a:r>
          </a:p>
        </p:txBody>
      </p:sp>
      <p:sp>
        <p:nvSpPr>
          <p:cNvPr id="30" name="TextBox 30"/>
          <p:cNvSpPr txBox="1"/>
          <p:nvPr/>
        </p:nvSpPr>
        <p:spPr>
          <a:xfrm>
            <a:off x="1652164" y="4352772"/>
            <a:ext cx="3028098" cy="333425"/>
          </a:xfrm>
          <a:prstGeom prst="rect">
            <a:avLst/>
          </a:prstGeom>
        </p:spPr>
        <p:txBody>
          <a:bodyPr lIns="0" tIns="0" rIns="0" bIns="0" rtlCol="0" anchor="t">
            <a:spAutoFit/>
          </a:bodyPr>
          <a:lstStyle/>
          <a:p>
            <a:pPr marL="0" lvl="0" indent="0" algn="ctr">
              <a:lnSpc>
                <a:spcPts val="2602"/>
              </a:lnSpc>
            </a:pPr>
            <a:r>
              <a:rPr lang="en-US" sz="2168" b="1" dirty="0">
                <a:solidFill>
                  <a:srgbClr val="162B58"/>
                </a:solidFill>
                <a:latin typeface="Nunito Sans" pitchFamily="2" charset="77"/>
              </a:rPr>
              <a:t>Logic Model</a:t>
            </a:r>
          </a:p>
        </p:txBody>
      </p:sp>
      <p:sp>
        <p:nvSpPr>
          <p:cNvPr id="31" name="TextBox 31"/>
          <p:cNvSpPr txBox="1"/>
          <p:nvPr/>
        </p:nvSpPr>
        <p:spPr>
          <a:xfrm>
            <a:off x="1968265" y="5429897"/>
            <a:ext cx="2766088" cy="1137431"/>
          </a:xfrm>
          <a:prstGeom prst="rect">
            <a:avLst/>
          </a:prstGeom>
        </p:spPr>
        <p:txBody>
          <a:bodyPr lIns="0" tIns="0" rIns="0" bIns="0" rtlCol="0" anchor="t">
            <a:spAutoFit/>
          </a:bodyPr>
          <a:lstStyle/>
          <a:p>
            <a:pPr algn="ctr">
              <a:lnSpc>
                <a:spcPts val="3045"/>
              </a:lnSpc>
              <a:spcBef>
                <a:spcPct val="0"/>
              </a:spcBef>
            </a:pPr>
            <a:r>
              <a:rPr lang="en-US" sz="2175" b="1" dirty="0">
                <a:solidFill>
                  <a:srgbClr val="162B58"/>
                </a:solidFill>
                <a:latin typeface="Nunito Sans" pitchFamily="2" charset="77"/>
              </a:rPr>
              <a:t>Performance Measurement Framework</a:t>
            </a:r>
          </a:p>
        </p:txBody>
      </p:sp>
      <p:sp>
        <p:nvSpPr>
          <p:cNvPr id="32" name="TextBox 32"/>
          <p:cNvSpPr txBox="1"/>
          <p:nvPr/>
        </p:nvSpPr>
        <p:spPr>
          <a:xfrm>
            <a:off x="1867322" y="7164111"/>
            <a:ext cx="2766088" cy="752567"/>
          </a:xfrm>
          <a:prstGeom prst="rect">
            <a:avLst/>
          </a:prstGeom>
        </p:spPr>
        <p:txBody>
          <a:bodyPr lIns="0" tIns="0" rIns="0" bIns="0" rtlCol="0" anchor="t">
            <a:spAutoFit/>
          </a:bodyPr>
          <a:lstStyle/>
          <a:p>
            <a:pPr algn="ctr">
              <a:lnSpc>
                <a:spcPts val="3045"/>
              </a:lnSpc>
              <a:spcBef>
                <a:spcPct val="0"/>
              </a:spcBef>
            </a:pPr>
            <a:r>
              <a:rPr lang="en-US" sz="2175" b="1" dirty="0">
                <a:solidFill>
                  <a:srgbClr val="162B58"/>
                </a:solidFill>
                <a:latin typeface="Nunito Sans" pitchFamily="2" charset="77"/>
              </a:rPr>
              <a:t>Key Performance Indicators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82076" y="-20574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616630" y="1761834"/>
            <a:ext cx="5589466" cy="5589466"/>
          </a:xfrm>
          <a:custGeom>
            <a:avLst/>
            <a:gdLst/>
            <a:ahLst/>
            <a:cxnLst/>
            <a:rect l="l" t="t" r="r" b="b"/>
            <a:pathLst>
              <a:path w="5589466" h="5589466">
                <a:moveTo>
                  <a:pt x="0" y="0"/>
                </a:moveTo>
                <a:lnTo>
                  <a:pt x="5589466" y="0"/>
                </a:lnTo>
                <a:lnTo>
                  <a:pt x="5589466" y="5589465"/>
                </a:lnTo>
                <a:lnTo>
                  <a:pt x="0" y="5589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4" name="Picture 4"/>
          <p:cNvPicPr>
            <a:picLocks noChangeAspect="1"/>
          </p:cNvPicPr>
          <p:nvPr/>
        </p:nvPicPr>
        <p:blipFill>
          <a:blip r:embed="rId6"/>
          <a:stretch>
            <a:fillRect/>
          </a:stretch>
        </p:blipFill>
        <p:spPr>
          <a:xfrm>
            <a:off x="280442" y="3733948"/>
            <a:ext cx="6261842" cy="1931372"/>
          </a:xfrm>
          <a:prstGeom prst="rect">
            <a:avLst/>
          </a:prstGeom>
        </p:spPr>
      </p:pic>
      <p:sp>
        <p:nvSpPr>
          <p:cNvPr id="5" name="TextBox 5"/>
          <p:cNvSpPr txBox="1"/>
          <p:nvPr/>
        </p:nvSpPr>
        <p:spPr>
          <a:xfrm>
            <a:off x="6515780" y="740548"/>
            <a:ext cx="8139300" cy="892552"/>
          </a:xfrm>
          <a:prstGeom prst="rect">
            <a:avLst/>
          </a:prstGeom>
        </p:spPr>
        <p:txBody>
          <a:bodyPr lIns="0" tIns="0" rIns="0" bIns="0" rtlCol="0" anchor="t">
            <a:spAutoFit/>
          </a:bodyPr>
          <a:lstStyle/>
          <a:p>
            <a:pPr algn="l">
              <a:lnSpc>
                <a:spcPts val="6405"/>
              </a:lnSpc>
            </a:pPr>
            <a:r>
              <a:rPr lang="en-US" sz="7200" b="1" spc="226" dirty="0">
                <a:solidFill>
                  <a:srgbClr val="162B58"/>
                </a:solidFill>
                <a:latin typeface="Nunito Sans" pitchFamily="2" charset="77"/>
              </a:rPr>
              <a:t>Ethics</a:t>
            </a:r>
          </a:p>
        </p:txBody>
      </p:sp>
      <p:sp>
        <p:nvSpPr>
          <p:cNvPr id="6" name="TextBox 6"/>
          <p:cNvSpPr txBox="1"/>
          <p:nvPr/>
        </p:nvSpPr>
        <p:spPr>
          <a:xfrm>
            <a:off x="6365174" y="2019300"/>
            <a:ext cx="10581058" cy="6885859"/>
          </a:xfrm>
          <a:prstGeom prst="rect">
            <a:avLst/>
          </a:prstGeom>
        </p:spPr>
        <p:txBody>
          <a:bodyPr lIns="0" tIns="0" rIns="0" bIns="0" rtlCol="0" anchor="t">
            <a:spAutoFit/>
          </a:bodyPr>
          <a:lstStyle/>
          <a:p>
            <a:pPr marL="558850" lvl="1" indent="-279425" algn="l">
              <a:lnSpc>
                <a:spcPts val="3572"/>
              </a:lnSpc>
              <a:buFont typeface="Arial"/>
              <a:buChar char="•"/>
            </a:pPr>
            <a:r>
              <a:rPr lang="en-US" sz="2588" spc="253" dirty="0">
                <a:solidFill>
                  <a:srgbClr val="231F20"/>
                </a:solidFill>
                <a:latin typeface="Nunito Sans" pitchFamily="2" charset="77"/>
              </a:rPr>
              <a:t>Those with lived experience of forced displacement will be included throughout all aspects of the project cycle: Planning, implementation, knowledge dissemination</a:t>
            </a:r>
          </a:p>
          <a:p>
            <a:pPr algn="l">
              <a:lnSpc>
                <a:spcPts val="3572"/>
              </a:lnSpc>
            </a:pPr>
            <a:endParaRPr lang="en-US" sz="2588" spc="253" dirty="0">
              <a:solidFill>
                <a:srgbClr val="231F20"/>
              </a:solidFill>
              <a:latin typeface="Nunito Sans" pitchFamily="2" charset="77"/>
            </a:endParaRPr>
          </a:p>
          <a:p>
            <a:pPr marL="558850" lvl="1" indent="-279425" algn="l">
              <a:lnSpc>
                <a:spcPts val="3572"/>
              </a:lnSpc>
              <a:buFont typeface="Arial"/>
              <a:buChar char="•"/>
            </a:pPr>
            <a:r>
              <a:rPr lang="en-US" sz="2588" spc="253" dirty="0">
                <a:solidFill>
                  <a:srgbClr val="231F20"/>
                </a:solidFill>
                <a:latin typeface="Nunito Sans" pitchFamily="2" charset="77"/>
              </a:rPr>
              <a:t>We will only interview individuals who can provide genuine, voluntary and informed consent.</a:t>
            </a:r>
          </a:p>
          <a:p>
            <a:pPr algn="l">
              <a:lnSpc>
                <a:spcPts val="3572"/>
              </a:lnSpc>
            </a:pPr>
            <a:endParaRPr lang="en-US" sz="2588" spc="253" dirty="0">
              <a:solidFill>
                <a:srgbClr val="231F20"/>
              </a:solidFill>
              <a:latin typeface="Nunito Sans" pitchFamily="2" charset="77"/>
            </a:endParaRPr>
          </a:p>
          <a:p>
            <a:pPr marL="558850" lvl="1" indent="-279425" algn="l">
              <a:lnSpc>
                <a:spcPts val="3572"/>
              </a:lnSpc>
              <a:buFont typeface="Arial"/>
              <a:buChar char="•"/>
            </a:pPr>
            <a:r>
              <a:rPr lang="en-US" sz="2588" spc="253" dirty="0">
                <a:solidFill>
                  <a:srgbClr val="231F20"/>
                </a:solidFill>
                <a:latin typeface="Nunito Sans" pitchFamily="2" charset="77"/>
              </a:rPr>
              <a:t>We will uphold the tenet “Do no Harm” and prioritize the dignity, safety and well-being of participants, partners, research assistants, interpreters and researchers</a:t>
            </a:r>
          </a:p>
          <a:p>
            <a:pPr algn="l">
              <a:lnSpc>
                <a:spcPts val="3572"/>
              </a:lnSpc>
            </a:pPr>
            <a:endParaRPr lang="en-US" sz="2588" spc="253" dirty="0">
              <a:solidFill>
                <a:srgbClr val="231F20"/>
              </a:solidFill>
              <a:latin typeface="Nunito Sans" pitchFamily="2" charset="77"/>
            </a:endParaRPr>
          </a:p>
          <a:p>
            <a:pPr marL="558850" lvl="1" indent="-279425" algn="l">
              <a:lnSpc>
                <a:spcPts val="3572"/>
              </a:lnSpc>
              <a:buFont typeface="Arial"/>
              <a:buChar char="•"/>
            </a:pPr>
            <a:r>
              <a:rPr lang="en-US" sz="2588" spc="253" dirty="0">
                <a:solidFill>
                  <a:srgbClr val="231F20"/>
                </a:solidFill>
                <a:latin typeface="Nunito Sans" pitchFamily="2" charset="77"/>
              </a:rPr>
              <a:t>In applying research we will uphold the principles of Autonomy, Equity, Diversity, Competence, Partnership</a:t>
            </a:r>
          </a:p>
          <a:p>
            <a:pPr algn="l">
              <a:lnSpc>
                <a:spcPts val="3572"/>
              </a:lnSpc>
            </a:pPr>
            <a:endParaRPr lang="en-US" sz="2588" spc="253" dirty="0">
              <a:solidFill>
                <a:srgbClr val="231F20"/>
              </a:solidFill>
              <a:latin typeface="Open Sauce"/>
            </a:endParaRPr>
          </a:p>
        </p:txBody>
      </p:sp>
      <p:sp>
        <p:nvSpPr>
          <p:cNvPr id="7" name="TextBox 7"/>
          <p:cNvSpPr txBox="1"/>
          <p:nvPr/>
        </p:nvSpPr>
        <p:spPr>
          <a:xfrm>
            <a:off x="573291" y="7623728"/>
            <a:ext cx="5676144" cy="369071"/>
          </a:xfrm>
          <a:prstGeom prst="rect">
            <a:avLst/>
          </a:prstGeom>
        </p:spPr>
        <p:txBody>
          <a:bodyPr lIns="0" tIns="0" rIns="0" bIns="0" rtlCol="0" anchor="t">
            <a:spAutoFit/>
          </a:bodyPr>
          <a:lstStyle/>
          <a:p>
            <a:pPr algn="ctr">
              <a:lnSpc>
                <a:spcPts val="3020"/>
              </a:lnSpc>
            </a:pPr>
            <a:r>
              <a:rPr lang="en-US" sz="2188" spc="214" dirty="0">
                <a:solidFill>
                  <a:srgbClr val="253467"/>
                </a:solidFill>
                <a:latin typeface="Open Sauce Italics"/>
              </a:rPr>
              <a:t>‘</a:t>
            </a:r>
            <a:r>
              <a:rPr lang="en-US" sz="2188" b="1" i="1" spc="214" dirty="0">
                <a:solidFill>
                  <a:srgbClr val="253467"/>
                </a:solidFill>
                <a:latin typeface="Montserrat" pitchFamily="2" charset="77"/>
              </a:rPr>
              <a:t>Nothing about </a:t>
            </a:r>
            <a:r>
              <a:rPr lang="en-US" sz="2188" b="1" i="1" spc="214" dirty="0">
                <a:solidFill>
                  <a:srgbClr val="EF6A3E"/>
                </a:solidFill>
                <a:latin typeface="Montserrat" pitchFamily="2" charset="77"/>
              </a:rPr>
              <a:t>us</a:t>
            </a:r>
            <a:r>
              <a:rPr lang="en-US" sz="2188" b="1" i="1" spc="214" dirty="0">
                <a:solidFill>
                  <a:srgbClr val="253467"/>
                </a:solidFill>
                <a:latin typeface="Montserrat" pitchFamily="2" charset="77"/>
              </a:rPr>
              <a:t>, without </a:t>
            </a:r>
            <a:r>
              <a:rPr lang="en-US" sz="2188" b="1" i="1" spc="214" dirty="0">
                <a:solidFill>
                  <a:srgbClr val="EF6A3E"/>
                </a:solidFill>
                <a:latin typeface="Montserrat" pitchFamily="2" charset="77"/>
              </a:rPr>
              <a:t>us</a:t>
            </a:r>
            <a:r>
              <a:rPr lang="en-US" sz="2188" spc="214" dirty="0">
                <a:solidFill>
                  <a:srgbClr val="231F20"/>
                </a:solidFill>
                <a:latin typeface="Open Sauce Italics"/>
              </a:rPr>
              <a:t>’</a:t>
            </a:r>
          </a:p>
        </p:txBody>
      </p:sp>
      <p:sp>
        <p:nvSpPr>
          <p:cNvPr id="8" name="TextBox 6">
            <a:extLst>
              <a:ext uri="{FF2B5EF4-FFF2-40B4-BE49-F238E27FC236}">
                <a16:creationId xmlns:a16="http://schemas.microsoft.com/office/drawing/2014/main" id="{C1704163-6A3A-4547-06D0-71F9FA6CD48D}"/>
              </a:ext>
            </a:extLst>
          </p:cNvPr>
          <p:cNvSpPr txBox="1"/>
          <p:nvPr/>
        </p:nvSpPr>
        <p:spPr>
          <a:xfrm>
            <a:off x="6749613" y="2443600"/>
            <a:ext cx="9812180" cy="5062476"/>
          </a:xfrm>
          <a:prstGeom prst="rect">
            <a:avLst/>
          </a:prstGeom>
        </p:spPr>
        <p:txBody>
          <a:bodyPr lIns="0" tIns="0" rIns="0" bIns="0" rtlCol="0" anchor="t">
            <a:spAutoFit/>
          </a:bodyPr>
          <a:lstStyle/>
          <a:p>
            <a:pPr algn="ctr">
              <a:lnSpc>
                <a:spcPts val="3572"/>
              </a:lnSpc>
            </a:pPr>
            <a:r>
              <a:rPr lang="en-US" sz="2588" spc="253" dirty="0">
                <a:solidFill>
                  <a:srgbClr val="231F20"/>
                </a:solidFill>
                <a:latin typeface="Nunito Sans" pitchFamily="2" charset="77"/>
              </a:rPr>
              <a:t>We will uphold, apply and adapt the key ethical principles of voluntary, informed consent; confidentiality and privacy; and “do no harm” to the specific contexts of forced migration. We also commit to work towards ensuring that our research improves people’s situations whenever possible. We acknowledge that the heightened risks that forced migration poses to both participants and researchers (as well as people who identify as both) requires proactive, thoughtful engagement and continuous critical reflection.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528002" y="0"/>
            <a:ext cx="19048322" cy="1963203"/>
            <a:chOff x="0" y="0"/>
            <a:chExt cx="5016842" cy="517058"/>
          </a:xfrm>
        </p:grpSpPr>
        <p:sp>
          <p:nvSpPr>
            <p:cNvPr id="4" name="Freeform 4"/>
            <p:cNvSpPr/>
            <p:nvPr/>
          </p:nvSpPr>
          <p:spPr>
            <a:xfrm>
              <a:off x="0" y="0"/>
              <a:ext cx="5016842" cy="517058"/>
            </a:xfrm>
            <a:custGeom>
              <a:avLst/>
              <a:gdLst/>
              <a:ahLst/>
              <a:cxnLst/>
              <a:rect l="l" t="t" r="r" b="b"/>
              <a:pathLst>
                <a:path w="5016842" h="517058">
                  <a:moveTo>
                    <a:pt x="0" y="0"/>
                  </a:moveTo>
                  <a:lnTo>
                    <a:pt x="5016842" y="0"/>
                  </a:lnTo>
                  <a:lnTo>
                    <a:pt x="5016842" y="517058"/>
                  </a:lnTo>
                  <a:lnTo>
                    <a:pt x="0" y="517058"/>
                  </a:lnTo>
                  <a:close/>
                </a:path>
              </a:pathLst>
            </a:custGeom>
            <a:solidFill>
              <a:srgbClr val="425C98"/>
            </a:solidFill>
          </p:spPr>
          <p:txBody>
            <a:bodyPr/>
            <a:lstStyle/>
            <a:p>
              <a:endParaRPr lang="en-US"/>
            </a:p>
          </p:txBody>
        </p:sp>
        <p:sp>
          <p:nvSpPr>
            <p:cNvPr id="5" name="TextBox 5"/>
            <p:cNvSpPr txBox="1"/>
            <p:nvPr/>
          </p:nvSpPr>
          <p:spPr>
            <a:xfrm>
              <a:off x="0" y="-19050"/>
              <a:ext cx="5016842" cy="536108"/>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1297639" y="2185406"/>
            <a:ext cx="4865641" cy="889194"/>
            <a:chOff x="0" y="-47625"/>
            <a:chExt cx="1178269" cy="215328"/>
          </a:xfrm>
        </p:grpSpPr>
        <p:sp>
          <p:nvSpPr>
            <p:cNvPr id="9" name="Freeform 9"/>
            <p:cNvSpPr/>
            <p:nvPr/>
          </p:nvSpPr>
          <p:spPr>
            <a:xfrm>
              <a:off x="0" y="-32491"/>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FFA66E"/>
            </a:solidFill>
          </p:spPr>
          <p:txBody>
            <a:bodyPr/>
            <a:lstStyle/>
            <a:p>
              <a:endParaRPr lang="en-US"/>
            </a:p>
          </p:txBody>
        </p:sp>
        <p:sp>
          <p:nvSpPr>
            <p:cNvPr id="10" name="TextBox 10"/>
            <p:cNvSpPr txBox="1"/>
            <p:nvPr/>
          </p:nvSpPr>
          <p:spPr>
            <a:xfrm>
              <a:off x="0" y="-47625"/>
              <a:ext cx="1178269" cy="215328"/>
            </a:xfrm>
            <a:prstGeom prst="rect">
              <a:avLst/>
            </a:prstGeom>
          </p:spPr>
          <p:txBody>
            <a:bodyPr lIns="55250" tIns="55250" rIns="55250" bIns="55250" rtlCol="0" anchor="ctr"/>
            <a:lstStyle/>
            <a:p>
              <a:pPr marL="0" lvl="0" indent="0" algn="ctr">
                <a:lnSpc>
                  <a:spcPts val="3424"/>
                </a:lnSpc>
                <a:spcBef>
                  <a:spcPct val="0"/>
                </a:spcBef>
              </a:pPr>
              <a:r>
                <a:rPr lang="en-US" sz="3200" b="1" spc="24" dirty="0">
                  <a:solidFill>
                    <a:srgbClr val="FFFFFF"/>
                  </a:solidFill>
                  <a:latin typeface="Nunito Sans" pitchFamily="2" charset="77"/>
                </a:rPr>
                <a:t>Report</a:t>
              </a:r>
            </a:p>
          </p:txBody>
        </p:sp>
      </p:grpSp>
      <p:grpSp>
        <p:nvGrpSpPr>
          <p:cNvPr id="11" name="Group 11"/>
          <p:cNvGrpSpPr/>
          <p:nvPr/>
        </p:nvGrpSpPr>
        <p:grpSpPr>
          <a:xfrm>
            <a:off x="6710031" y="2171700"/>
            <a:ext cx="4865641" cy="889194"/>
            <a:chOff x="0" y="-47625"/>
            <a:chExt cx="1178269" cy="215328"/>
          </a:xfrm>
        </p:grpSpPr>
        <p:sp>
          <p:nvSpPr>
            <p:cNvPr id="12" name="Freeform 12"/>
            <p:cNvSpPr/>
            <p:nvPr/>
          </p:nvSpPr>
          <p:spPr>
            <a:xfrm>
              <a:off x="0" y="-29172"/>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FFA66E"/>
            </a:solidFill>
          </p:spPr>
          <p:txBody>
            <a:bodyPr/>
            <a:lstStyle/>
            <a:p>
              <a:endParaRPr lang="en-US"/>
            </a:p>
          </p:txBody>
        </p:sp>
        <p:sp>
          <p:nvSpPr>
            <p:cNvPr id="13" name="TextBox 13"/>
            <p:cNvSpPr txBox="1"/>
            <p:nvPr/>
          </p:nvSpPr>
          <p:spPr>
            <a:xfrm>
              <a:off x="0" y="-47625"/>
              <a:ext cx="1178269" cy="215328"/>
            </a:xfrm>
            <a:prstGeom prst="rect">
              <a:avLst/>
            </a:prstGeom>
          </p:spPr>
          <p:txBody>
            <a:bodyPr lIns="55250" tIns="55250" rIns="55250" bIns="55250" rtlCol="0" anchor="ctr"/>
            <a:lstStyle/>
            <a:p>
              <a:pPr marL="0" lvl="0" indent="0" algn="ctr">
                <a:lnSpc>
                  <a:spcPts val="3424"/>
                </a:lnSpc>
                <a:spcBef>
                  <a:spcPct val="0"/>
                </a:spcBef>
              </a:pPr>
              <a:r>
                <a:rPr lang="en-US" sz="3200" b="1" spc="24" dirty="0">
                  <a:solidFill>
                    <a:srgbClr val="FFFFFF"/>
                  </a:solidFill>
                  <a:latin typeface="Nunito Sans" pitchFamily="2" charset="77"/>
                </a:rPr>
                <a:t>Conferences</a:t>
              </a:r>
            </a:p>
          </p:txBody>
        </p:sp>
      </p:grpSp>
      <p:grpSp>
        <p:nvGrpSpPr>
          <p:cNvPr id="14" name="Group 14"/>
          <p:cNvGrpSpPr/>
          <p:nvPr/>
        </p:nvGrpSpPr>
        <p:grpSpPr>
          <a:xfrm>
            <a:off x="1136995" y="7200898"/>
            <a:ext cx="5227777" cy="1632399"/>
            <a:chOff x="0" y="-7573"/>
            <a:chExt cx="1265964" cy="395304"/>
          </a:xfrm>
        </p:grpSpPr>
        <p:sp>
          <p:nvSpPr>
            <p:cNvPr id="15" name="Freeform 15"/>
            <p:cNvSpPr/>
            <p:nvPr/>
          </p:nvSpPr>
          <p:spPr>
            <a:xfrm>
              <a:off x="0" y="0"/>
              <a:ext cx="1265964" cy="357204"/>
            </a:xfrm>
            <a:custGeom>
              <a:avLst/>
              <a:gdLst/>
              <a:ahLst/>
              <a:cxnLst/>
              <a:rect l="l" t="t" r="r" b="b"/>
              <a:pathLst>
                <a:path w="1265964" h="357204">
                  <a:moveTo>
                    <a:pt x="0" y="0"/>
                  </a:moveTo>
                  <a:lnTo>
                    <a:pt x="1265964" y="0"/>
                  </a:lnTo>
                  <a:lnTo>
                    <a:pt x="1265964" y="357204"/>
                  </a:lnTo>
                  <a:lnTo>
                    <a:pt x="0" y="357204"/>
                  </a:lnTo>
                  <a:close/>
                </a:path>
              </a:pathLst>
            </a:custGeom>
            <a:solidFill>
              <a:srgbClr val="FFA66E"/>
            </a:solidFill>
          </p:spPr>
          <p:txBody>
            <a:bodyPr/>
            <a:lstStyle/>
            <a:p>
              <a:endParaRPr lang="en-US"/>
            </a:p>
          </p:txBody>
        </p:sp>
        <p:sp>
          <p:nvSpPr>
            <p:cNvPr id="16" name="TextBox 16"/>
            <p:cNvSpPr txBox="1"/>
            <p:nvPr/>
          </p:nvSpPr>
          <p:spPr>
            <a:xfrm>
              <a:off x="0" y="-7573"/>
              <a:ext cx="1265964" cy="395304"/>
            </a:xfrm>
            <a:prstGeom prst="rect">
              <a:avLst/>
            </a:prstGeom>
          </p:spPr>
          <p:txBody>
            <a:bodyPr lIns="124313" tIns="124313" rIns="124313" bIns="124313" rtlCol="0" anchor="ctr"/>
            <a:lstStyle/>
            <a:p>
              <a:pPr marL="474978" lvl="1" indent="-237489" algn="l">
                <a:lnSpc>
                  <a:spcPts val="3035"/>
                </a:lnSpc>
                <a:buAutoNum type="arabicPeriod"/>
              </a:pPr>
              <a:r>
                <a:rPr lang="en-US" sz="2199" spc="21" dirty="0">
                  <a:solidFill>
                    <a:srgbClr val="FFFFFF"/>
                  </a:solidFill>
                  <a:latin typeface="Open Sauce Bold"/>
                </a:rPr>
                <a:t> Publish Report on Our Findings</a:t>
              </a:r>
            </a:p>
            <a:p>
              <a:pPr marL="474978" lvl="1" indent="-237489" algn="l">
                <a:lnSpc>
                  <a:spcPts val="3035"/>
                </a:lnSpc>
                <a:spcBef>
                  <a:spcPct val="0"/>
                </a:spcBef>
                <a:buAutoNum type="arabicPeriod"/>
              </a:pPr>
              <a:r>
                <a:rPr lang="en-US" sz="2199" spc="21" dirty="0">
                  <a:solidFill>
                    <a:srgbClr val="FFFFFF"/>
                  </a:solidFill>
                  <a:latin typeface="Open Sauce Bold"/>
                </a:rPr>
                <a:t>Share with Partners</a:t>
              </a:r>
            </a:p>
            <a:p>
              <a:pPr marL="474978" lvl="1" indent="-237489" algn="l">
                <a:lnSpc>
                  <a:spcPts val="3035"/>
                </a:lnSpc>
                <a:spcBef>
                  <a:spcPct val="0"/>
                </a:spcBef>
                <a:buAutoNum type="arabicPeriod"/>
              </a:pPr>
              <a:r>
                <a:rPr lang="en-US" sz="2199" spc="21" dirty="0">
                  <a:solidFill>
                    <a:srgbClr val="FFFFFF"/>
                  </a:solidFill>
                  <a:latin typeface="Open Sauce Bold"/>
                </a:rPr>
                <a:t>1-page flyers for refugees on information</a:t>
              </a:r>
            </a:p>
          </p:txBody>
        </p:sp>
      </p:grpSp>
      <p:grpSp>
        <p:nvGrpSpPr>
          <p:cNvPr id="17" name="Group 17"/>
          <p:cNvGrpSpPr/>
          <p:nvPr/>
        </p:nvGrpSpPr>
        <p:grpSpPr>
          <a:xfrm>
            <a:off x="12124720" y="2185406"/>
            <a:ext cx="4865641" cy="889194"/>
            <a:chOff x="0" y="-47625"/>
            <a:chExt cx="1178269" cy="215328"/>
          </a:xfrm>
        </p:grpSpPr>
        <p:sp>
          <p:nvSpPr>
            <p:cNvPr id="18" name="Freeform 18"/>
            <p:cNvSpPr/>
            <p:nvPr/>
          </p:nvSpPr>
          <p:spPr>
            <a:xfrm>
              <a:off x="0" y="-3412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FFA66E"/>
            </a:solidFill>
          </p:spPr>
          <p:txBody>
            <a:bodyPr/>
            <a:lstStyle/>
            <a:p>
              <a:endParaRPr lang="en-US"/>
            </a:p>
          </p:txBody>
        </p:sp>
        <p:sp>
          <p:nvSpPr>
            <p:cNvPr id="19" name="TextBox 19"/>
            <p:cNvSpPr txBox="1"/>
            <p:nvPr/>
          </p:nvSpPr>
          <p:spPr>
            <a:xfrm>
              <a:off x="0" y="-47625"/>
              <a:ext cx="1178269" cy="215328"/>
            </a:xfrm>
            <a:prstGeom prst="rect">
              <a:avLst/>
            </a:prstGeom>
          </p:spPr>
          <p:txBody>
            <a:bodyPr lIns="55250" tIns="55250" rIns="55250" bIns="55250" rtlCol="0" anchor="ctr"/>
            <a:lstStyle/>
            <a:p>
              <a:pPr marL="0" lvl="0" indent="0" algn="ctr">
                <a:lnSpc>
                  <a:spcPts val="3424"/>
                </a:lnSpc>
                <a:spcBef>
                  <a:spcPct val="0"/>
                </a:spcBef>
              </a:pPr>
              <a:r>
                <a:rPr lang="en-US" sz="3200" b="1" spc="24" dirty="0">
                  <a:solidFill>
                    <a:srgbClr val="FFFFFF"/>
                  </a:solidFill>
                  <a:latin typeface="Nunito Sans" pitchFamily="2" charset="77"/>
                </a:rPr>
                <a:t>Social Media</a:t>
              </a:r>
            </a:p>
          </p:txBody>
        </p:sp>
      </p:grpSp>
      <p:grpSp>
        <p:nvGrpSpPr>
          <p:cNvPr id="20" name="Group 20"/>
          <p:cNvGrpSpPr/>
          <p:nvPr/>
        </p:nvGrpSpPr>
        <p:grpSpPr>
          <a:xfrm>
            <a:off x="12124720" y="7232171"/>
            <a:ext cx="4865641" cy="1475066"/>
            <a:chOff x="0" y="0"/>
            <a:chExt cx="1178269" cy="357204"/>
          </a:xfrm>
        </p:grpSpPr>
        <p:sp>
          <p:nvSpPr>
            <p:cNvPr id="21" name="Freeform 21"/>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FFA66E"/>
            </a:solidFill>
          </p:spPr>
          <p:txBody>
            <a:bodyPr/>
            <a:lstStyle/>
            <a:p>
              <a:endParaRPr lang="en-US"/>
            </a:p>
          </p:txBody>
        </p:sp>
        <p:sp>
          <p:nvSpPr>
            <p:cNvPr id="22" name="TextBox 22"/>
            <p:cNvSpPr txBox="1"/>
            <p:nvPr/>
          </p:nvSpPr>
          <p:spPr>
            <a:xfrm>
              <a:off x="0" y="-38100"/>
              <a:ext cx="1178269" cy="395304"/>
            </a:xfrm>
            <a:prstGeom prst="rect">
              <a:avLst/>
            </a:prstGeom>
          </p:spPr>
          <p:txBody>
            <a:bodyPr lIns="124313" tIns="124313" rIns="124313" bIns="124313" rtlCol="0" anchor="ctr"/>
            <a:lstStyle/>
            <a:p>
              <a:pPr marL="0" lvl="0" indent="0" algn="ctr">
                <a:lnSpc>
                  <a:spcPts val="3035"/>
                </a:lnSpc>
                <a:spcBef>
                  <a:spcPct val="0"/>
                </a:spcBef>
              </a:pPr>
              <a:r>
                <a:rPr lang="en-US" sz="2199" spc="21">
                  <a:solidFill>
                    <a:srgbClr val="FFFFFF"/>
                  </a:solidFill>
                  <a:latin typeface="Open Sauce Bold"/>
                </a:rPr>
                <a:t>Infographics, summaries, videos discussing findings of our project</a:t>
              </a:r>
            </a:p>
          </p:txBody>
        </p:sp>
      </p:grpSp>
      <p:sp>
        <p:nvSpPr>
          <p:cNvPr id="23" name="Freeform 23"/>
          <p:cNvSpPr/>
          <p:nvPr/>
        </p:nvSpPr>
        <p:spPr>
          <a:xfrm>
            <a:off x="7380743" y="3781275"/>
            <a:ext cx="3204931" cy="2744222"/>
          </a:xfrm>
          <a:custGeom>
            <a:avLst/>
            <a:gdLst/>
            <a:ahLst/>
            <a:cxnLst/>
            <a:rect l="l" t="t" r="r" b="b"/>
            <a:pathLst>
              <a:path w="3204931" h="2744222">
                <a:moveTo>
                  <a:pt x="0" y="0"/>
                </a:moveTo>
                <a:lnTo>
                  <a:pt x="3204931" y="0"/>
                </a:lnTo>
                <a:lnTo>
                  <a:pt x="3204931" y="2744222"/>
                </a:lnTo>
                <a:lnTo>
                  <a:pt x="0" y="27442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Freeform 24"/>
          <p:cNvSpPr/>
          <p:nvPr/>
        </p:nvSpPr>
        <p:spPr>
          <a:xfrm>
            <a:off x="13402301" y="3675453"/>
            <a:ext cx="2926307" cy="2955866"/>
          </a:xfrm>
          <a:custGeom>
            <a:avLst/>
            <a:gdLst/>
            <a:ahLst/>
            <a:cxnLst/>
            <a:rect l="l" t="t" r="r" b="b"/>
            <a:pathLst>
              <a:path w="2926307" h="2955866">
                <a:moveTo>
                  <a:pt x="0" y="0"/>
                </a:moveTo>
                <a:lnTo>
                  <a:pt x="2926308" y="0"/>
                </a:lnTo>
                <a:lnTo>
                  <a:pt x="2926308" y="2955866"/>
                </a:lnTo>
                <a:lnTo>
                  <a:pt x="0" y="29558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5" name="Group 25"/>
          <p:cNvGrpSpPr/>
          <p:nvPr/>
        </p:nvGrpSpPr>
        <p:grpSpPr>
          <a:xfrm>
            <a:off x="6630857" y="7277972"/>
            <a:ext cx="5227777" cy="1475066"/>
            <a:chOff x="0" y="0"/>
            <a:chExt cx="1265964" cy="357204"/>
          </a:xfrm>
        </p:grpSpPr>
        <p:sp>
          <p:nvSpPr>
            <p:cNvPr id="26" name="Freeform 26"/>
            <p:cNvSpPr/>
            <p:nvPr/>
          </p:nvSpPr>
          <p:spPr>
            <a:xfrm>
              <a:off x="0" y="0"/>
              <a:ext cx="1265964" cy="357204"/>
            </a:xfrm>
            <a:custGeom>
              <a:avLst/>
              <a:gdLst/>
              <a:ahLst/>
              <a:cxnLst/>
              <a:rect l="l" t="t" r="r" b="b"/>
              <a:pathLst>
                <a:path w="1265964" h="357204">
                  <a:moveTo>
                    <a:pt x="0" y="0"/>
                  </a:moveTo>
                  <a:lnTo>
                    <a:pt x="1265964" y="0"/>
                  </a:lnTo>
                  <a:lnTo>
                    <a:pt x="1265964" y="357204"/>
                  </a:lnTo>
                  <a:lnTo>
                    <a:pt x="0" y="357204"/>
                  </a:lnTo>
                  <a:close/>
                </a:path>
              </a:pathLst>
            </a:custGeom>
            <a:solidFill>
              <a:srgbClr val="FFA66E"/>
            </a:solidFill>
          </p:spPr>
          <p:txBody>
            <a:bodyPr/>
            <a:lstStyle/>
            <a:p>
              <a:endParaRPr lang="en-US"/>
            </a:p>
          </p:txBody>
        </p:sp>
        <p:sp>
          <p:nvSpPr>
            <p:cNvPr id="27" name="TextBox 27"/>
            <p:cNvSpPr txBox="1"/>
            <p:nvPr/>
          </p:nvSpPr>
          <p:spPr>
            <a:xfrm>
              <a:off x="0" y="-38100"/>
              <a:ext cx="1265964" cy="395304"/>
            </a:xfrm>
            <a:prstGeom prst="rect">
              <a:avLst/>
            </a:prstGeom>
          </p:spPr>
          <p:txBody>
            <a:bodyPr lIns="124313" tIns="124313" rIns="124313" bIns="124313" rtlCol="0" anchor="ctr"/>
            <a:lstStyle/>
            <a:p>
              <a:pPr marL="474978" lvl="1" indent="-237489" algn="l">
                <a:lnSpc>
                  <a:spcPts val="3035"/>
                </a:lnSpc>
                <a:buAutoNum type="arabicPeriod"/>
              </a:pPr>
              <a:r>
                <a:rPr lang="en-US" sz="2199" spc="21" dirty="0">
                  <a:solidFill>
                    <a:srgbClr val="FFFFFF"/>
                  </a:solidFill>
                  <a:latin typeface="Open Sauce Bold"/>
                </a:rPr>
                <a:t>Nairobi</a:t>
              </a:r>
            </a:p>
            <a:p>
              <a:pPr marL="474978" lvl="1" indent="-237489" algn="l">
                <a:lnSpc>
                  <a:spcPts val="3035"/>
                </a:lnSpc>
                <a:buAutoNum type="arabicPeriod"/>
              </a:pPr>
              <a:r>
                <a:rPr lang="en-US" sz="2199" spc="21" dirty="0">
                  <a:solidFill>
                    <a:srgbClr val="FFFFFF"/>
                  </a:solidFill>
                  <a:latin typeface="Open Sauce Bold"/>
                </a:rPr>
                <a:t>Kakuma Refugee Camp</a:t>
              </a:r>
            </a:p>
            <a:p>
              <a:pPr marL="474978" lvl="1" indent="-237489" algn="l">
                <a:lnSpc>
                  <a:spcPts val="3035"/>
                </a:lnSpc>
                <a:spcBef>
                  <a:spcPct val="0"/>
                </a:spcBef>
                <a:buAutoNum type="arabicPeriod"/>
              </a:pPr>
              <a:r>
                <a:rPr lang="en-US" sz="2199" spc="21" dirty="0">
                  <a:solidFill>
                    <a:srgbClr val="FFFFFF"/>
                  </a:solidFill>
                  <a:latin typeface="Open Sauce Bold"/>
                </a:rPr>
                <a:t>Online Panel</a:t>
              </a:r>
            </a:p>
          </p:txBody>
        </p:sp>
      </p:grpSp>
      <p:sp>
        <p:nvSpPr>
          <p:cNvPr id="28" name="Freeform 28"/>
          <p:cNvSpPr/>
          <p:nvPr/>
        </p:nvSpPr>
        <p:spPr>
          <a:xfrm>
            <a:off x="2073543" y="3675453"/>
            <a:ext cx="3354682" cy="2830513"/>
          </a:xfrm>
          <a:custGeom>
            <a:avLst/>
            <a:gdLst/>
            <a:ahLst/>
            <a:cxnLst/>
            <a:rect l="l" t="t" r="r" b="b"/>
            <a:pathLst>
              <a:path w="3354682" h="2830513">
                <a:moveTo>
                  <a:pt x="0" y="0"/>
                </a:moveTo>
                <a:lnTo>
                  <a:pt x="3354681" y="0"/>
                </a:lnTo>
                <a:lnTo>
                  <a:pt x="3354681" y="2830512"/>
                </a:lnTo>
                <a:lnTo>
                  <a:pt x="0" y="28305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9" name="TextBox 29"/>
          <p:cNvSpPr txBox="1"/>
          <p:nvPr/>
        </p:nvSpPr>
        <p:spPr>
          <a:xfrm>
            <a:off x="1136995" y="185259"/>
            <a:ext cx="16122305" cy="1442784"/>
          </a:xfrm>
          <a:prstGeom prst="rect">
            <a:avLst/>
          </a:prstGeom>
        </p:spPr>
        <p:txBody>
          <a:bodyPr lIns="0" tIns="0" rIns="0" bIns="0" rtlCol="0" anchor="t">
            <a:spAutoFit/>
          </a:bodyPr>
          <a:lstStyle/>
          <a:p>
            <a:pPr algn="ctr">
              <a:lnSpc>
                <a:spcPts val="10886"/>
              </a:lnSpc>
            </a:pPr>
            <a:r>
              <a:rPr lang="en-US" sz="7888" spc="773">
                <a:solidFill>
                  <a:srgbClr val="FFFFFF"/>
                </a:solidFill>
                <a:latin typeface="Codec Pro ExtraBold"/>
              </a:rPr>
              <a:t>Knowledge Dissemination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a:p>
        </p:txBody>
      </p:sp>
      <p:sp>
        <p:nvSpPr>
          <p:cNvPr id="3" name="TextBox 3"/>
          <p:cNvSpPr txBox="1"/>
          <p:nvPr/>
        </p:nvSpPr>
        <p:spPr>
          <a:xfrm>
            <a:off x="3531488" y="2068803"/>
            <a:ext cx="5435861" cy="2109738"/>
          </a:xfrm>
          <a:prstGeom prst="rect">
            <a:avLst/>
          </a:prstGeom>
        </p:spPr>
        <p:txBody>
          <a:bodyPr lIns="0" tIns="0" rIns="0" bIns="0" rtlCol="0" anchor="t">
            <a:spAutoFit/>
          </a:bodyPr>
          <a:lstStyle/>
          <a:p>
            <a:pPr marL="0" lvl="0" indent="0" algn="ctr">
              <a:lnSpc>
                <a:spcPts val="7602"/>
              </a:lnSpc>
            </a:pPr>
            <a:r>
              <a:rPr lang="en-US" sz="8174" spc="882" dirty="0">
                <a:solidFill>
                  <a:srgbClr val="FF865E"/>
                </a:solidFill>
                <a:latin typeface="Codec Pro ExtraBold"/>
              </a:rPr>
              <a:t>THANK YOU</a:t>
            </a:r>
          </a:p>
        </p:txBody>
      </p:sp>
      <p:grpSp>
        <p:nvGrpSpPr>
          <p:cNvPr id="4" name="Group 4"/>
          <p:cNvGrpSpPr>
            <a:grpSpLocks noChangeAspect="1"/>
          </p:cNvGrpSpPr>
          <p:nvPr/>
        </p:nvGrpSpPr>
        <p:grpSpPr>
          <a:xfrm>
            <a:off x="9684427" y="0"/>
            <a:ext cx="8603573" cy="10287000"/>
            <a:chOff x="0" y="0"/>
            <a:chExt cx="8603361" cy="10286746"/>
          </a:xfrm>
        </p:grpSpPr>
        <p:sp>
          <p:nvSpPr>
            <p:cNvPr id="5" name="Freeform 5"/>
            <p:cNvSpPr/>
            <p:nvPr/>
          </p:nvSpPr>
          <p:spPr>
            <a:xfrm>
              <a:off x="-2794" y="-128"/>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4"/>
              <a:stretch>
                <a:fillRect t="-12045" r="-1944" b="-77011"/>
              </a:stretch>
            </a:blipFill>
          </p:spPr>
          <p:txBody>
            <a:bodyPr/>
            <a:lstStyle/>
            <a:p>
              <a:endParaRPr lang="en-US"/>
            </a:p>
          </p:txBody>
        </p:sp>
      </p:grpSp>
      <p:grpSp>
        <p:nvGrpSpPr>
          <p:cNvPr id="6" name="Group 6"/>
          <p:cNvGrpSpPr/>
          <p:nvPr/>
        </p:nvGrpSpPr>
        <p:grpSpPr>
          <a:xfrm rot="826432">
            <a:off x="-18353104" y="-3567159"/>
            <a:ext cx="21026341" cy="12831921"/>
            <a:chOff x="0" y="0"/>
            <a:chExt cx="5537802" cy="3379601"/>
          </a:xfrm>
        </p:grpSpPr>
        <p:sp>
          <p:nvSpPr>
            <p:cNvPr id="7" name="Freeform 7"/>
            <p:cNvSpPr/>
            <p:nvPr/>
          </p:nvSpPr>
          <p:spPr>
            <a:xfrm>
              <a:off x="0" y="0"/>
              <a:ext cx="5537802" cy="3379601"/>
            </a:xfrm>
            <a:custGeom>
              <a:avLst/>
              <a:gdLst/>
              <a:ahLst/>
              <a:cxnLst/>
              <a:rect l="l" t="t" r="r" b="b"/>
              <a:pathLst>
                <a:path w="5537802" h="3379601">
                  <a:moveTo>
                    <a:pt x="0" y="0"/>
                  </a:moveTo>
                  <a:lnTo>
                    <a:pt x="5537802" y="0"/>
                  </a:lnTo>
                  <a:lnTo>
                    <a:pt x="5537802" y="3379601"/>
                  </a:lnTo>
                  <a:lnTo>
                    <a:pt x="0" y="3379601"/>
                  </a:lnTo>
                  <a:close/>
                </a:path>
              </a:pathLst>
            </a:custGeom>
            <a:solidFill>
              <a:srgbClr val="425C98"/>
            </a:solidFill>
          </p:spPr>
          <p:txBody>
            <a:bodyPr/>
            <a:lstStyle/>
            <a:p>
              <a:endParaRPr lang="en-US"/>
            </a:p>
          </p:txBody>
        </p:sp>
        <p:sp>
          <p:nvSpPr>
            <p:cNvPr id="8" name="TextBox 8"/>
            <p:cNvSpPr txBox="1"/>
            <p:nvPr/>
          </p:nvSpPr>
          <p:spPr>
            <a:xfrm>
              <a:off x="0" y="-19050"/>
              <a:ext cx="5537802" cy="3398651"/>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rot="773821">
            <a:off x="10036024" y="4365564"/>
            <a:ext cx="313833" cy="8482349"/>
            <a:chOff x="0" y="0"/>
            <a:chExt cx="82656" cy="2234034"/>
          </a:xfrm>
        </p:grpSpPr>
        <p:sp>
          <p:nvSpPr>
            <p:cNvPr id="10" name="Freeform 10"/>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162B58"/>
            </a:solidFill>
          </p:spPr>
          <p:txBody>
            <a:bodyPr/>
            <a:lstStyle/>
            <a:p>
              <a:endParaRPr lang="en-US"/>
            </a:p>
          </p:txBody>
        </p:sp>
        <p:sp>
          <p:nvSpPr>
            <p:cNvPr id="11" name="TextBox 11"/>
            <p:cNvSpPr txBox="1"/>
            <p:nvPr/>
          </p:nvSpPr>
          <p:spPr>
            <a:xfrm>
              <a:off x="0" y="-19050"/>
              <a:ext cx="82656" cy="2253084"/>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rot="773821">
            <a:off x="3741572" y="-4834013"/>
            <a:ext cx="313833" cy="8482349"/>
            <a:chOff x="0" y="0"/>
            <a:chExt cx="82656" cy="2234034"/>
          </a:xfrm>
        </p:grpSpPr>
        <p:sp>
          <p:nvSpPr>
            <p:cNvPr id="13" name="Freeform 13"/>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162B58"/>
            </a:solidFill>
          </p:spPr>
          <p:txBody>
            <a:bodyPr/>
            <a:lstStyle/>
            <a:p>
              <a:endParaRPr lang="en-US"/>
            </a:p>
          </p:txBody>
        </p:sp>
        <p:sp>
          <p:nvSpPr>
            <p:cNvPr id="14" name="TextBox 14"/>
            <p:cNvSpPr txBox="1"/>
            <p:nvPr/>
          </p:nvSpPr>
          <p:spPr>
            <a:xfrm>
              <a:off x="0" y="-19050"/>
              <a:ext cx="82656" cy="2253084"/>
            </a:xfrm>
            <a:prstGeom prst="rect">
              <a:avLst/>
            </a:prstGeom>
          </p:spPr>
          <p:txBody>
            <a:bodyPr lIns="50800" tIns="50800" rIns="50800" bIns="50800" rtlCol="0" anchor="ctr"/>
            <a:lstStyle/>
            <a:p>
              <a:pPr algn="ctr">
                <a:lnSpc>
                  <a:spcPts val="2859"/>
                </a:lnSpc>
              </a:pPr>
              <a:endParaRPr/>
            </a:p>
          </p:txBody>
        </p:sp>
      </p:grpSp>
      <p:sp>
        <p:nvSpPr>
          <p:cNvPr id="15" name="TextBox 15"/>
          <p:cNvSpPr txBox="1"/>
          <p:nvPr/>
        </p:nvSpPr>
        <p:spPr>
          <a:xfrm>
            <a:off x="3867261" y="1194902"/>
            <a:ext cx="5495768" cy="461749"/>
          </a:xfrm>
          <a:prstGeom prst="rect">
            <a:avLst/>
          </a:prstGeom>
        </p:spPr>
        <p:txBody>
          <a:bodyPr lIns="0" tIns="0" rIns="0" bIns="0" rtlCol="0" anchor="t">
            <a:spAutoFit/>
          </a:bodyPr>
          <a:lstStyle/>
          <a:p>
            <a:pPr algn="ctr">
              <a:lnSpc>
                <a:spcPts val="3847"/>
              </a:lnSpc>
            </a:pPr>
            <a:r>
              <a:rPr lang="en-US" sz="2748" spc="137" dirty="0">
                <a:solidFill>
                  <a:srgbClr val="FF865E"/>
                </a:solidFill>
                <a:latin typeface="Open Sauce"/>
              </a:rPr>
              <a:t>Global Rights Defenders</a:t>
            </a:r>
          </a:p>
        </p:txBody>
      </p:sp>
      <p:grpSp>
        <p:nvGrpSpPr>
          <p:cNvPr id="16" name="Group 16"/>
          <p:cNvGrpSpPr>
            <a:grpSpLocks noChangeAspect="1"/>
          </p:cNvGrpSpPr>
          <p:nvPr/>
        </p:nvGrpSpPr>
        <p:grpSpPr>
          <a:xfrm>
            <a:off x="841959" y="6036641"/>
            <a:ext cx="2801925" cy="2801925"/>
            <a:chOff x="0" y="0"/>
            <a:chExt cx="6350000" cy="6350000"/>
          </a:xfrm>
        </p:grpSpPr>
        <p:sp>
          <p:nvSpPr>
            <p:cNvPr id="17" name="Freeform 17"/>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5"/>
              <a:stretch>
                <a:fillRect t="-1145" b="-1145"/>
              </a:stretch>
            </a:blipFill>
          </p:spPr>
          <p:txBody>
            <a:bodyPr/>
            <a:lstStyle/>
            <a:p>
              <a:endParaRPr lang="en-US"/>
            </a:p>
          </p:txBody>
        </p:sp>
        <p:sp>
          <p:nvSpPr>
            <p:cNvPr id="18" name="Freeform 18"/>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D4D9E6"/>
            </a:solidFill>
          </p:spPr>
          <p:txBody>
            <a:bodyPr/>
            <a:lstStyle/>
            <a:p>
              <a:endParaRPr lang="en-US"/>
            </a:p>
          </p:txBody>
        </p:sp>
      </p:grpSp>
      <p:sp>
        <p:nvSpPr>
          <p:cNvPr id="19" name="TextBox 19"/>
          <p:cNvSpPr txBox="1"/>
          <p:nvPr/>
        </p:nvSpPr>
        <p:spPr>
          <a:xfrm>
            <a:off x="4488972" y="7716653"/>
            <a:ext cx="6803554" cy="480996"/>
          </a:xfrm>
          <a:prstGeom prst="rect">
            <a:avLst/>
          </a:prstGeom>
        </p:spPr>
        <p:txBody>
          <a:bodyPr lIns="0" tIns="0" rIns="0" bIns="0" rtlCol="0" anchor="t">
            <a:spAutoFit/>
          </a:bodyPr>
          <a:lstStyle/>
          <a:p>
            <a:pPr algn="l">
              <a:lnSpc>
                <a:spcPts val="3938"/>
              </a:lnSpc>
            </a:pPr>
            <a:r>
              <a:rPr lang="en-US" sz="2813">
                <a:solidFill>
                  <a:srgbClr val="000000"/>
                </a:solidFill>
                <a:latin typeface="Open Sauce"/>
              </a:rPr>
              <a:t>www.globalrightsdefenders.org</a:t>
            </a:r>
          </a:p>
        </p:txBody>
      </p:sp>
      <p:sp>
        <p:nvSpPr>
          <p:cNvPr id="20" name="TextBox 20"/>
          <p:cNvSpPr txBox="1"/>
          <p:nvPr/>
        </p:nvSpPr>
        <p:spPr>
          <a:xfrm>
            <a:off x="4488972" y="7122213"/>
            <a:ext cx="6803554" cy="514016"/>
          </a:xfrm>
          <a:prstGeom prst="rect">
            <a:avLst/>
          </a:prstGeom>
        </p:spPr>
        <p:txBody>
          <a:bodyPr lIns="0" tIns="0" rIns="0" bIns="0" rtlCol="0" anchor="t">
            <a:spAutoFit/>
          </a:bodyPr>
          <a:lstStyle/>
          <a:p>
            <a:pPr algn="l">
              <a:lnSpc>
                <a:spcPts val="4218"/>
              </a:lnSpc>
            </a:pPr>
            <a:r>
              <a:rPr lang="en-US" sz="3013">
                <a:solidFill>
                  <a:srgbClr val="000000"/>
                </a:solidFill>
                <a:latin typeface="Open Sauce"/>
              </a:rPr>
              <a:t>rai@globalrightsdefenders.org</a:t>
            </a:r>
          </a:p>
        </p:txBody>
      </p:sp>
      <p:sp>
        <p:nvSpPr>
          <p:cNvPr id="21" name="TextBox 21"/>
          <p:cNvSpPr txBox="1"/>
          <p:nvPr/>
        </p:nvSpPr>
        <p:spPr>
          <a:xfrm>
            <a:off x="4488972" y="8288389"/>
            <a:ext cx="4683716" cy="1966896"/>
          </a:xfrm>
          <a:prstGeom prst="rect">
            <a:avLst/>
          </a:prstGeom>
        </p:spPr>
        <p:txBody>
          <a:bodyPr lIns="0" tIns="0" rIns="0" bIns="0" rtlCol="0" anchor="t">
            <a:spAutoFit/>
          </a:bodyPr>
          <a:lstStyle/>
          <a:p>
            <a:pPr algn="l">
              <a:lnSpc>
                <a:spcPts val="3938"/>
              </a:lnSpc>
            </a:pPr>
            <a:r>
              <a:rPr lang="en-US" sz="2813">
                <a:solidFill>
                  <a:srgbClr val="000000"/>
                </a:solidFill>
                <a:latin typeface="Open Sauce"/>
              </a:rPr>
              <a:t>604-5307 Victoria Drive, Vancouver BC, </a:t>
            </a:r>
          </a:p>
          <a:p>
            <a:pPr algn="l">
              <a:lnSpc>
                <a:spcPts val="3938"/>
              </a:lnSpc>
            </a:pPr>
            <a:r>
              <a:rPr lang="en-US" sz="2813">
                <a:solidFill>
                  <a:srgbClr val="000000"/>
                </a:solidFill>
                <a:latin typeface="Open Sauce"/>
              </a:rPr>
              <a:t>V5P 3V6</a:t>
            </a:r>
          </a:p>
          <a:p>
            <a:pPr algn="l">
              <a:lnSpc>
                <a:spcPts val="3938"/>
              </a:lnSpc>
            </a:pPr>
            <a:r>
              <a:rPr lang="en-US" sz="2813">
                <a:solidFill>
                  <a:srgbClr val="000000"/>
                </a:solidFill>
                <a:latin typeface="Open Sauce"/>
              </a:rPr>
              <a:t>Canada</a:t>
            </a:r>
          </a:p>
        </p:txBody>
      </p:sp>
      <p:sp>
        <p:nvSpPr>
          <p:cNvPr id="22" name="TextBox 22"/>
          <p:cNvSpPr txBox="1"/>
          <p:nvPr/>
        </p:nvSpPr>
        <p:spPr>
          <a:xfrm>
            <a:off x="4488972" y="6576976"/>
            <a:ext cx="4587161" cy="492764"/>
          </a:xfrm>
          <a:prstGeom prst="rect">
            <a:avLst/>
          </a:prstGeom>
        </p:spPr>
        <p:txBody>
          <a:bodyPr wrap="square" lIns="0" tIns="0" rIns="0" bIns="0" rtlCol="0" anchor="t">
            <a:spAutoFit/>
          </a:bodyPr>
          <a:lstStyle/>
          <a:p>
            <a:pPr algn="l">
              <a:lnSpc>
                <a:spcPts val="4218"/>
              </a:lnSpc>
            </a:pPr>
            <a:r>
              <a:rPr lang="en-US" sz="3013" dirty="0">
                <a:solidFill>
                  <a:srgbClr val="000000"/>
                </a:solidFill>
                <a:latin typeface="Open Sauce"/>
              </a:rPr>
              <a:t>+254-717-085045</a:t>
            </a:r>
          </a:p>
        </p:txBody>
      </p:sp>
      <p:sp>
        <p:nvSpPr>
          <p:cNvPr id="23" name="Freeform 23"/>
          <p:cNvSpPr/>
          <p:nvPr/>
        </p:nvSpPr>
        <p:spPr>
          <a:xfrm>
            <a:off x="3867261" y="8333968"/>
            <a:ext cx="447139" cy="447139"/>
          </a:xfrm>
          <a:custGeom>
            <a:avLst/>
            <a:gdLst/>
            <a:ahLst/>
            <a:cxnLst/>
            <a:rect l="l" t="t" r="r" b="b"/>
            <a:pathLst>
              <a:path w="447139" h="447139">
                <a:moveTo>
                  <a:pt x="0" y="0"/>
                </a:moveTo>
                <a:lnTo>
                  <a:pt x="447139" y="0"/>
                </a:lnTo>
                <a:lnTo>
                  <a:pt x="447139" y="447139"/>
                </a:lnTo>
                <a:lnTo>
                  <a:pt x="0" y="4471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24"/>
          <p:cNvSpPr/>
          <p:nvPr/>
        </p:nvSpPr>
        <p:spPr>
          <a:xfrm>
            <a:off x="3867261" y="7179363"/>
            <a:ext cx="447139" cy="447139"/>
          </a:xfrm>
          <a:custGeom>
            <a:avLst/>
            <a:gdLst/>
            <a:ahLst/>
            <a:cxnLst/>
            <a:rect l="l" t="t" r="r" b="b"/>
            <a:pathLst>
              <a:path w="447139" h="447139">
                <a:moveTo>
                  <a:pt x="0" y="0"/>
                </a:moveTo>
                <a:lnTo>
                  <a:pt x="447139" y="0"/>
                </a:lnTo>
                <a:lnTo>
                  <a:pt x="447139" y="447140"/>
                </a:lnTo>
                <a:lnTo>
                  <a:pt x="0" y="4471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Freeform 25"/>
          <p:cNvSpPr/>
          <p:nvPr/>
        </p:nvSpPr>
        <p:spPr>
          <a:xfrm>
            <a:off x="3867261" y="7773803"/>
            <a:ext cx="446939" cy="447139"/>
          </a:xfrm>
          <a:custGeom>
            <a:avLst/>
            <a:gdLst/>
            <a:ahLst/>
            <a:cxnLst/>
            <a:rect l="l" t="t" r="r" b="b"/>
            <a:pathLst>
              <a:path w="446939" h="447139">
                <a:moveTo>
                  <a:pt x="0" y="0"/>
                </a:moveTo>
                <a:lnTo>
                  <a:pt x="446939" y="0"/>
                </a:lnTo>
                <a:lnTo>
                  <a:pt x="446939" y="447139"/>
                </a:lnTo>
                <a:lnTo>
                  <a:pt x="0" y="44713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26"/>
          <p:cNvSpPr/>
          <p:nvPr/>
        </p:nvSpPr>
        <p:spPr>
          <a:xfrm>
            <a:off x="3867261" y="6616136"/>
            <a:ext cx="447139" cy="447139"/>
          </a:xfrm>
          <a:custGeom>
            <a:avLst/>
            <a:gdLst/>
            <a:ahLst/>
            <a:cxnLst/>
            <a:rect l="l" t="t" r="r" b="b"/>
            <a:pathLst>
              <a:path w="447139" h="447139">
                <a:moveTo>
                  <a:pt x="0" y="0"/>
                </a:moveTo>
                <a:lnTo>
                  <a:pt x="447139" y="0"/>
                </a:lnTo>
                <a:lnTo>
                  <a:pt x="447139" y="447139"/>
                </a:lnTo>
                <a:lnTo>
                  <a:pt x="0" y="44713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7" name="TextBox 27"/>
          <p:cNvSpPr txBox="1"/>
          <p:nvPr/>
        </p:nvSpPr>
        <p:spPr>
          <a:xfrm>
            <a:off x="3705325" y="5790360"/>
            <a:ext cx="6803554" cy="550475"/>
          </a:xfrm>
          <a:prstGeom prst="rect">
            <a:avLst/>
          </a:prstGeom>
        </p:spPr>
        <p:txBody>
          <a:bodyPr lIns="0" tIns="0" rIns="0" bIns="0" rtlCol="0" anchor="t">
            <a:spAutoFit/>
          </a:bodyPr>
          <a:lstStyle/>
          <a:p>
            <a:pPr algn="l">
              <a:lnSpc>
                <a:spcPts val="4308"/>
              </a:lnSpc>
            </a:pPr>
            <a:r>
              <a:rPr lang="en-US" sz="3077" dirty="0">
                <a:solidFill>
                  <a:srgbClr val="000000"/>
                </a:solidFill>
                <a:latin typeface="Montserrat Light Bold"/>
              </a:rPr>
              <a:t>Rai Friedman</a:t>
            </a:r>
          </a:p>
        </p:txBody>
      </p:sp>
      <p:pic>
        <p:nvPicPr>
          <p:cNvPr id="28" name="Picture 27" descr="A group of people standing together&#10;&#10;Description automatically generated">
            <a:extLst>
              <a:ext uri="{FF2B5EF4-FFF2-40B4-BE49-F238E27FC236}">
                <a16:creationId xmlns:a16="http://schemas.microsoft.com/office/drawing/2014/main" id="{8E715D25-2B79-09B7-1A57-62BDC5C7226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37226" y="1394913"/>
            <a:ext cx="14260245" cy="7176572"/>
          </a:xfrm>
          <a:prstGeom prst="rect">
            <a:avLst/>
          </a:prstGeom>
        </p:spPr>
      </p:pic>
      <p:pic>
        <p:nvPicPr>
          <p:cNvPr id="29" name="Picture 28" descr="A group of people sitting at a table with microphones&#10;&#10;Description automatically generated">
            <a:extLst>
              <a:ext uri="{FF2B5EF4-FFF2-40B4-BE49-F238E27FC236}">
                <a16:creationId xmlns:a16="http://schemas.microsoft.com/office/drawing/2014/main" id="{34DE59B9-68AD-8F99-E3FA-AFED37E1205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96229" y="2401794"/>
            <a:ext cx="12760283" cy="4530524"/>
          </a:xfrm>
          <a:prstGeom prst="rect">
            <a:avLst/>
          </a:prstGeom>
        </p:spPr>
      </p:pic>
      <p:pic>
        <p:nvPicPr>
          <p:cNvPr id="30" name="Picture 29" descr="A group of people standing in front of a building&#10;&#10;Description automatically generated">
            <a:extLst>
              <a:ext uri="{FF2B5EF4-FFF2-40B4-BE49-F238E27FC236}">
                <a16:creationId xmlns:a16="http://schemas.microsoft.com/office/drawing/2014/main" id="{63B0BD4F-75E1-59A3-F1A5-C13079B081F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39088" y="1403586"/>
            <a:ext cx="9825376" cy="8049127"/>
          </a:xfrm>
          <a:prstGeom prst="rect">
            <a:avLst/>
          </a:prstGeom>
        </p:spPr>
      </p:pic>
      <p:pic>
        <p:nvPicPr>
          <p:cNvPr id="31" name="Picture 30" descr="A group of people sitting on a bench&#10;&#10;Description automatically generated">
            <a:extLst>
              <a:ext uri="{FF2B5EF4-FFF2-40B4-BE49-F238E27FC236}">
                <a16:creationId xmlns:a16="http://schemas.microsoft.com/office/drawing/2014/main" id="{F83570F0-52B9-2A79-B013-45B3574B136B}"/>
              </a:ext>
            </a:extLst>
          </p:cNvPr>
          <p:cNvPicPr>
            <a:picLocks noChangeAspect="1"/>
          </p:cNvPicPr>
          <p:nvPr/>
        </p:nvPicPr>
        <p:blipFill>
          <a:blip r:embed="rId17"/>
          <a:stretch>
            <a:fillRect/>
          </a:stretch>
        </p:blipFill>
        <p:spPr>
          <a:xfrm>
            <a:off x="1669947" y="1921158"/>
            <a:ext cx="14763657" cy="6431380"/>
          </a:xfrm>
          <a:prstGeom prst="rect">
            <a:avLst/>
          </a:prstGeom>
        </p:spPr>
      </p:pic>
      <p:pic>
        <p:nvPicPr>
          <p:cNvPr id="32" name="Picture 31" descr="A group of children sitting at desks&#10;&#10;Description automatically generated">
            <a:extLst>
              <a:ext uri="{FF2B5EF4-FFF2-40B4-BE49-F238E27FC236}">
                <a16:creationId xmlns:a16="http://schemas.microsoft.com/office/drawing/2014/main" id="{C0BC230F-22D4-559A-A42A-D0044A718D74}"/>
              </a:ext>
            </a:extLst>
          </p:cNvPr>
          <p:cNvPicPr>
            <a:picLocks noChangeAspect="1"/>
          </p:cNvPicPr>
          <p:nvPr/>
        </p:nvPicPr>
        <p:blipFill>
          <a:blip r:embed="rId18"/>
          <a:stretch>
            <a:fillRect/>
          </a:stretch>
        </p:blipFill>
        <p:spPr>
          <a:xfrm>
            <a:off x="541192" y="1293218"/>
            <a:ext cx="18417339" cy="7278267"/>
          </a:xfrm>
          <a:prstGeom prst="rect">
            <a:avLst/>
          </a:prstGeom>
        </p:spPr>
      </p:pic>
      <p:pic>
        <p:nvPicPr>
          <p:cNvPr id="34" name="Picture 33" descr="A person standing in front of a white and blue sign&#10;&#10;Description automatically generated">
            <a:extLst>
              <a:ext uri="{FF2B5EF4-FFF2-40B4-BE49-F238E27FC236}">
                <a16:creationId xmlns:a16="http://schemas.microsoft.com/office/drawing/2014/main" id="{C0346DCE-31F5-FD8C-D9AC-C7322A03593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7263" y="-100260"/>
            <a:ext cx="18985264" cy="108385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checkerboard(across)">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checkerboard(across)">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500" fill="hold"/>
                                        <p:tgtEl>
                                          <p:spTgt spid="34"/>
                                        </p:tgtEl>
                                        <p:attrNameLst>
                                          <p:attrName>ppt_w</p:attrName>
                                        </p:attrNameLst>
                                      </p:cBhvr>
                                      <p:tavLst>
                                        <p:tav tm="0">
                                          <p:val>
                                            <p:fltVal val="0"/>
                                          </p:val>
                                        </p:tav>
                                        <p:tav tm="100000">
                                          <p:val>
                                            <p:strVal val="#ppt_w"/>
                                          </p:val>
                                        </p:tav>
                                      </p:tavLst>
                                    </p:anim>
                                    <p:anim calcmode="lin" valueType="num">
                                      <p:cBhvr>
                                        <p:cTn id="32" dur="500" fill="hold"/>
                                        <p:tgtEl>
                                          <p:spTgt spid="34"/>
                                        </p:tgtEl>
                                        <p:attrNameLst>
                                          <p:attrName>ppt_h</p:attrName>
                                        </p:attrNameLst>
                                      </p:cBhvr>
                                      <p:tavLst>
                                        <p:tav tm="0">
                                          <p:val>
                                            <p:fltVal val="0"/>
                                          </p:val>
                                        </p:tav>
                                        <p:tav tm="100000">
                                          <p:val>
                                            <p:strVal val="#ppt_h"/>
                                          </p:val>
                                        </p:tav>
                                      </p:tavLst>
                                    </p:anim>
                                    <p:anim calcmode="lin" valueType="num">
                                      <p:cBhvr>
                                        <p:cTn id="33" dur="500" fill="hold"/>
                                        <p:tgtEl>
                                          <p:spTgt spid="34"/>
                                        </p:tgtEl>
                                        <p:attrNameLst>
                                          <p:attrName>style.rotation</p:attrName>
                                        </p:attrNameLst>
                                      </p:cBhvr>
                                      <p:tavLst>
                                        <p:tav tm="0">
                                          <p:val>
                                            <p:fltVal val="360"/>
                                          </p:val>
                                        </p:tav>
                                        <p:tav tm="100000">
                                          <p:val>
                                            <p:fltVal val="0"/>
                                          </p:val>
                                        </p:tav>
                                      </p:tavLst>
                                    </p:anim>
                                    <p:animEffect transition="in" filter="fade">
                                      <p:cBhvr>
                                        <p:cTn id="3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304800" y="6702"/>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760322" y="-68035"/>
            <a:ext cx="19513371" cy="1803983"/>
            <a:chOff x="0" y="-19050"/>
            <a:chExt cx="5139324" cy="841859"/>
          </a:xfrm>
        </p:grpSpPr>
        <p:sp>
          <p:nvSpPr>
            <p:cNvPr id="4" name="Freeform 4"/>
            <p:cNvSpPr/>
            <p:nvPr/>
          </p:nvSpPr>
          <p:spPr>
            <a:xfrm>
              <a:off x="122482" y="10009"/>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425C98"/>
            </a:solidFill>
          </p:spPr>
          <p:txBody>
            <a:bodyPr/>
            <a:lstStyle/>
            <a:p>
              <a:endParaRPr lang="en-US" dirty="0"/>
            </a:p>
          </p:txBody>
        </p:sp>
        <p:sp>
          <p:nvSpPr>
            <p:cNvPr id="5" name="TextBox 5"/>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grpSp>
        <p:nvGrpSpPr>
          <p:cNvPr id="6" name="Group 6"/>
          <p:cNvGrpSpPr/>
          <p:nvPr/>
        </p:nvGrpSpPr>
        <p:grpSpPr>
          <a:xfrm>
            <a:off x="1929623" y="3442596"/>
            <a:ext cx="4473739" cy="5815704"/>
            <a:chOff x="0" y="0"/>
            <a:chExt cx="1178269" cy="1531708"/>
          </a:xfrm>
        </p:grpSpPr>
        <p:sp>
          <p:nvSpPr>
            <p:cNvPr id="7" name="Freeform 7"/>
            <p:cNvSpPr/>
            <p:nvPr/>
          </p:nvSpPr>
          <p:spPr>
            <a:xfrm>
              <a:off x="0" y="0"/>
              <a:ext cx="1178269" cy="1531708"/>
            </a:xfrm>
            <a:custGeom>
              <a:avLst/>
              <a:gdLst/>
              <a:ahLst/>
              <a:cxnLst/>
              <a:rect l="l" t="t" r="r" b="b"/>
              <a:pathLst>
                <a:path w="1178269" h="1531708">
                  <a:moveTo>
                    <a:pt x="0" y="0"/>
                  </a:moveTo>
                  <a:lnTo>
                    <a:pt x="1178269" y="0"/>
                  </a:lnTo>
                  <a:lnTo>
                    <a:pt x="1178269" y="1531708"/>
                  </a:lnTo>
                  <a:lnTo>
                    <a:pt x="0" y="1531708"/>
                  </a:lnTo>
                  <a:close/>
                </a:path>
              </a:pathLst>
            </a:custGeom>
            <a:solidFill>
              <a:srgbClr val="FFFFFF"/>
            </a:solidFill>
            <a:ln w="95250" cap="sq">
              <a:solidFill>
                <a:srgbClr val="FF865E"/>
              </a:solidFill>
              <a:prstDash val="solid"/>
              <a:miter/>
            </a:ln>
          </p:spPr>
          <p:txBody>
            <a:bodyPr/>
            <a:lstStyle/>
            <a:p>
              <a:endParaRPr lang="en-US"/>
            </a:p>
          </p:txBody>
        </p:sp>
        <p:sp>
          <p:nvSpPr>
            <p:cNvPr id="8" name="TextBox 8"/>
            <p:cNvSpPr txBox="1"/>
            <p:nvPr/>
          </p:nvSpPr>
          <p:spPr>
            <a:xfrm>
              <a:off x="0" y="-47625"/>
              <a:ext cx="1178269" cy="1579333"/>
            </a:xfrm>
            <a:prstGeom prst="rect">
              <a:avLst/>
            </a:prstGeom>
          </p:spPr>
          <p:txBody>
            <a:bodyPr lIns="50800" tIns="50800" rIns="50800" bIns="50800" rtlCol="0" anchor="ctr"/>
            <a:lstStyle/>
            <a:p>
              <a:pPr algn="ctr">
                <a:lnSpc>
                  <a:spcPts val="3424"/>
                </a:lnSpc>
              </a:pPr>
              <a:endParaRPr dirty="0">
                <a:latin typeface="Nunito Sans" pitchFamily="2" charset="77"/>
              </a:endParaRPr>
            </a:p>
            <a:p>
              <a:pPr marL="0" lvl="0" indent="0" algn="ctr">
                <a:lnSpc>
                  <a:spcPts val="3424"/>
                </a:lnSpc>
                <a:spcBef>
                  <a:spcPct val="0"/>
                </a:spcBef>
              </a:pPr>
              <a:r>
                <a:rPr lang="en-US" sz="2481" spc="24" dirty="0">
                  <a:solidFill>
                    <a:srgbClr val="000000"/>
                  </a:solidFill>
                  <a:latin typeface="Nunito Sans" pitchFamily="2" charset="77"/>
                </a:rPr>
                <a:t>to determine durable solutions to the global refugee crisis through strengthening migration governance measures as established in the Global Compact for Refugees.</a:t>
              </a:r>
            </a:p>
          </p:txBody>
        </p:sp>
      </p:grpSp>
      <p:grpSp>
        <p:nvGrpSpPr>
          <p:cNvPr id="9" name="Group 9"/>
          <p:cNvGrpSpPr/>
          <p:nvPr/>
        </p:nvGrpSpPr>
        <p:grpSpPr>
          <a:xfrm>
            <a:off x="6706325" y="3094310"/>
            <a:ext cx="4906530" cy="6449372"/>
            <a:chOff x="0" y="-42608"/>
            <a:chExt cx="1292255" cy="1698600"/>
          </a:xfrm>
        </p:grpSpPr>
        <p:sp>
          <p:nvSpPr>
            <p:cNvPr id="10" name="Freeform 10"/>
            <p:cNvSpPr/>
            <p:nvPr/>
          </p:nvSpPr>
          <p:spPr>
            <a:xfrm>
              <a:off x="0" y="0"/>
              <a:ext cx="1292255" cy="1650975"/>
            </a:xfrm>
            <a:custGeom>
              <a:avLst/>
              <a:gdLst/>
              <a:ahLst/>
              <a:cxnLst/>
              <a:rect l="l" t="t" r="r" b="b"/>
              <a:pathLst>
                <a:path w="1292255" h="1650975">
                  <a:moveTo>
                    <a:pt x="0" y="0"/>
                  </a:moveTo>
                  <a:lnTo>
                    <a:pt x="1292255" y="0"/>
                  </a:lnTo>
                  <a:lnTo>
                    <a:pt x="1292255" y="1650975"/>
                  </a:lnTo>
                  <a:lnTo>
                    <a:pt x="0" y="1650975"/>
                  </a:lnTo>
                  <a:close/>
                </a:path>
              </a:pathLst>
            </a:custGeom>
            <a:solidFill>
              <a:srgbClr val="FDFBFB"/>
            </a:solidFill>
            <a:ln w="95250" cap="sq">
              <a:solidFill>
                <a:srgbClr val="FFA66E"/>
              </a:solidFill>
              <a:prstDash val="solid"/>
              <a:miter/>
            </a:ln>
          </p:spPr>
          <p:txBody>
            <a:bodyPr/>
            <a:lstStyle/>
            <a:p>
              <a:endParaRPr lang="en-US"/>
            </a:p>
          </p:txBody>
        </p:sp>
        <p:sp>
          <p:nvSpPr>
            <p:cNvPr id="11" name="TextBox 11"/>
            <p:cNvSpPr txBox="1"/>
            <p:nvPr/>
          </p:nvSpPr>
          <p:spPr>
            <a:xfrm>
              <a:off x="75244" y="-42608"/>
              <a:ext cx="1178269" cy="1698600"/>
            </a:xfrm>
            <a:prstGeom prst="rect">
              <a:avLst/>
            </a:prstGeom>
          </p:spPr>
          <p:txBody>
            <a:bodyPr lIns="50800" tIns="50800" rIns="50800" bIns="50800" rtlCol="0" anchor="ctr"/>
            <a:lstStyle/>
            <a:p>
              <a:pPr algn="ctr">
                <a:lnSpc>
                  <a:spcPts val="3424"/>
                </a:lnSpc>
              </a:pPr>
              <a:endParaRPr dirty="0">
                <a:latin typeface="Nunito Sans" pitchFamily="2" charset="77"/>
              </a:endParaRPr>
            </a:p>
            <a:p>
              <a:pPr marL="0" lvl="0" indent="0" algn="ctr">
                <a:lnSpc>
                  <a:spcPts val="3424"/>
                </a:lnSpc>
                <a:spcBef>
                  <a:spcPct val="0"/>
                </a:spcBef>
              </a:pPr>
              <a:r>
                <a:rPr lang="en-US" sz="2481" spc="24" dirty="0">
                  <a:solidFill>
                    <a:srgbClr val="000000"/>
                  </a:solidFill>
                  <a:latin typeface="Nunito Sans" pitchFamily="2" charset="77"/>
                </a:rPr>
                <a:t>to create an inclusive society for all, where displaced populations can be safely protected within host societies and be shielded from discriminatory practices as defined and prohibited in the 1951 Refugee Convention, and its 1967 Protocol</a:t>
              </a:r>
            </a:p>
          </p:txBody>
        </p:sp>
      </p:grpSp>
      <p:sp>
        <p:nvSpPr>
          <p:cNvPr id="12" name="Freeform 12"/>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5" name="Group 15"/>
          <p:cNvGrpSpPr/>
          <p:nvPr/>
        </p:nvGrpSpPr>
        <p:grpSpPr>
          <a:xfrm>
            <a:off x="11884638" y="3392094"/>
            <a:ext cx="4473739" cy="5996530"/>
            <a:chOff x="0" y="-13301"/>
            <a:chExt cx="1178269" cy="1579333"/>
          </a:xfrm>
        </p:grpSpPr>
        <p:sp>
          <p:nvSpPr>
            <p:cNvPr id="16" name="Freeform 16"/>
            <p:cNvSpPr/>
            <p:nvPr/>
          </p:nvSpPr>
          <p:spPr>
            <a:xfrm>
              <a:off x="0" y="0"/>
              <a:ext cx="1178269" cy="1531708"/>
            </a:xfrm>
            <a:custGeom>
              <a:avLst/>
              <a:gdLst/>
              <a:ahLst/>
              <a:cxnLst/>
              <a:rect l="l" t="t" r="r" b="b"/>
              <a:pathLst>
                <a:path w="1178269" h="1531708">
                  <a:moveTo>
                    <a:pt x="0" y="0"/>
                  </a:moveTo>
                  <a:lnTo>
                    <a:pt x="1178269" y="0"/>
                  </a:lnTo>
                  <a:lnTo>
                    <a:pt x="1178269" y="1531708"/>
                  </a:lnTo>
                  <a:lnTo>
                    <a:pt x="0" y="1531708"/>
                  </a:lnTo>
                  <a:close/>
                </a:path>
              </a:pathLst>
            </a:custGeom>
            <a:solidFill>
              <a:srgbClr val="FFFFFF"/>
            </a:solidFill>
            <a:ln w="95250" cap="sq">
              <a:solidFill>
                <a:srgbClr val="FF865E"/>
              </a:solidFill>
              <a:prstDash val="solid"/>
              <a:miter/>
            </a:ln>
          </p:spPr>
          <p:txBody>
            <a:bodyPr/>
            <a:lstStyle/>
            <a:p>
              <a:endParaRPr lang="en-US"/>
            </a:p>
          </p:txBody>
        </p:sp>
        <p:sp>
          <p:nvSpPr>
            <p:cNvPr id="17" name="TextBox 17"/>
            <p:cNvSpPr txBox="1"/>
            <p:nvPr/>
          </p:nvSpPr>
          <p:spPr>
            <a:xfrm>
              <a:off x="93993" y="-13301"/>
              <a:ext cx="990282" cy="1579333"/>
            </a:xfrm>
            <a:prstGeom prst="rect">
              <a:avLst/>
            </a:prstGeom>
          </p:spPr>
          <p:txBody>
            <a:bodyPr lIns="50800" tIns="50800" rIns="50800" bIns="50800" rtlCol="0" anchor="ctr"/>
            <a:lstStyle/>
            <a:p>
              <a:pPr marL="0" lvl="0" indent="0" algn="ctr">
                <a:lnSpc>
                  <a:spcPts val="3424"/>
                </a:lnSpc>
                <a:spcBef>
                  <a:spcPct val="0"/>
                </a:spcBef>
              </a:pPr>
              <a:r>
                <a:rPr lang="en-US" sz="2481" spc="24" dirty="0">
                  <a:solidFill>
                    <a:srgbClr val="000000"/>
                  </a:solidFill>
                  <a:latin typeface="Nunito Sans" pitchFamily="2" charset="77"/>
                </a:rPr>
                <a:t>to empower displaced populations to achieve socio-economic independence and self-reliance, and to build their capacities to ensure that their rights, freedoms and dignities are being upheld and valued.</a:t>
              </a:r>
            </a:p>
          </p:txBody>
        </p:sp>
      </p:grpSp>
      <p:sp>
        <p:nvSpPr>
          <p:cNvPr id="18" name="TextBox 18"/>
          <p:cNvSpPr txBox="1"/>
          <p:nvPr/>
        </p:nvSpPr>
        <p:spPr>
          <a:xfrm>
            <a:off x="3268753" y="3593556"/>
            <a:ext cx="1795478" cy="520423"/>
          </a:xfrm>
          <a:prstGeom prst="rect">
            <a:avLst/>
          </a:prstGeom>
        </p:spPr>
        <p:txBody>
          <a:bodyPr lIns="0" tIns="0" rIns="0" bIns="0" rtlCol="0" anchor="t">
            <a:spAutoFit/>
          </a:bodyPr>
          <a:lstStyle/>
          <a:p>
            <a:pPr marL="0" lvl="0" indent="0" algn="ctr">
              <a:lnSpc>
                <a:spcPts val="4233"/>
              </a:lnSpc>
              <a:spcBef>
                <a:spcPct val="0"/>
              </a:spcBef>
            </a:pPr>
            <a:r>
              <a:rPr lang="en-US" sz="3067" b="1" spc="300" dirty="0">
                <a:solidFill>
                  <a:srgbClr val="EF6A3E"/>
                </a:solidFill>
                <a:latin typeface="Nunito Sans" pitchFamily="2" charset="77"/>
              </a:rPr>
              <a:t>Vision</a:t>
            </a:r>
          </a:p>
        </p:txBody>
      </p:sp>
      <p:sp>
        <p:nvSpPr>
          <p:cNvPr id="19" name="TextBox 19"/>
          <p:cNvSpPr txBox="1"/>
          <p:nvPr/>
        </p:nvSpPr>
        <p:spPr>
          <a:xfrm>
            <a:off x="8246261" y="3385446"/>
            <a:ext cx="1795478" cy="520423"/>
          </a:xfrm>
          <a:prstGeom prst="rect">
            <a:avLst/>
          </a:prstGeom>
        </p:spPr>
        <p:txBody>
          <a:bodyPr lIns="0" tIns="0" rIns="0" bIns="0" rtlCol="0" anchor="t">
            <a:spAutoFit/>
          </a:bodyPr>
          <a:lstStyle/>
          <a:p>
            <a:pPr marL="0" lvl="0" indent="0" algn="ctr">
              <a:lnSpc>
                <a:spcPts val="4233"/>
              </a:lnSpc>
              <a:spcBef>
                <a:spcPct val="0"/>
              </a:spcBef>
            </a:pPr>
            <a:r>
              <a:rPr lang="en-US" sz="3067" b="1" spc="300" dirty="0">
                <a:solidFill>
                  <a:srgbClr val="425C98"/>
                </a:solidFill>
                <a:latin typeface="Nunito Sans" pitchFamily="2" charset="77"/>
              </a:rPr>
              <a:t>Mission</a:t>
            </a:r>
          </a:p>
        </p:txBody>
      </p:sp>
      <p:sp>
        <p:nvSpPr>
          <p:cNvPr id="20" name="TextBox 20"/>
          <p:cNvSpPr txBox="1"/>
          <p:nvPr/>
        </p:nvSpPr>
        <p:spPr>
          <a:xfrm>
            <a:off x="13223769" y="3593556"/>
            <a:ext cx="1795478" cy="520423"/>
          </a:xfrm>
          <a:prstGeom prst="rect">
            <a:avLst/>
          </a:prstGeom>
        </p:spPr>
        <p:txBody>
          <a:bodyPr lIns="0" tIns="0" rIns="0" bIns="0" rtlCol="0" anchor="t">
            <a:spAutoFit/>
          </a:bodyPr>
          <a:lstStyle/>
          <a:p>
            <a:pPr marL="0" lvl="0" indent="0" algn="ctr">
              <a:lnSpc>
                <a:spcPts val="4233"/>
              </a:lnSpc>
              <a:spcBef>
                <a:spcPct val="0"/>
              </a:spcBef>
            </a:pPr>
            <a:r>
              <a:rPr lang="en-US" sz="3067" b="1" spc="300" dirty="0">
                <a:solidFill>
                  <a:srgbClr val="EF6A3E"/>
                </a:solidFill>
                <a:latin typeface="Nunito Sans" pitchFamily="2" charset="77"/>
              </a:rPr>
              <a:t>Goals</a:t>
            </a:r>
          </a:p>
        </p:txBody>
      </p:sp>
      <p:sp>
        <p:nvSpPr>
          <p:cNvPr id="21" name="TextBox 32">
            <a:extLst>
              <a:ext uri="{FF2B5EF4-FFF2-40B4-BE49-F238E27FC236}">
                <a16:creationId xmlns:a16="http://schemas.microsoft.com/office/drawing/2014/main" id="{BC160303-35A0-56B3-E816-24D050781531}"/>
              </a:ext>
            </a:extLst>
          </p:cNvPr>
          <p:cNvSpPr txBox="1"/>
          <p:nvPr/>
        </p:nvSpPr>
        <p:spPr>
          <a:xfrm>
            <a:off x="7365778" y="307114"/>
            <a:ext cx="3556444" cy="910506"/>
          </a:xfrm>
          <a:prstGeom prst="rect">
            <a:avLst/>
          </a:prstGeom>
        </p:spPr>
        <p:txBody>
          <a:bodyPr wrap="square" lIns="0" tIns="0" rIns="0" bIns="0" rtlCol="0" anchor="t">
            <a:spAutoFit/>
          </a:bodyPr>
          <a:lstStyle/>
          <a:p>
            <a:pPr algn="l">
              <a:lnSpc>
                <a:spcPts val="7080"/>
              </a:lnSpc>
            </a:pPr>
            <a:r>
              <a:rPr lang="en-US" sz="6437" dirty="0">
                <a:solidFill>
                  <a:srgbClr val="FFFFFF"/>
                </a:solidFill>
                <a:latin typeface="Codec Pro ExtraBold Bold"/>
              </a:rPr>
              <a:t>MANDATE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184402" y="4485876"/>
            <a:ext cx="6799283" cy="3059989"/>
            <a:chOff x="0" y="0"/>
            <a:chExt cx="6741304" cy="3033896"/>
          </a:xfrm>
        </p:grpSpPr>
        <p:sp>
          <p:nvSpPr>
            <p:cNvPr id="3" name="Freeform 3"/>
            <p:cNvSpPr/>
            <p:nvPr/>
          </p:nvSpPr>
          <p:spPr>
            <a:xfrm>
              <a:off x="0" y="0"/>
              <a:ext cx="6741304" cy="3033896"/>
            </a:xfrm>
            <a:custGeom>
              <a:avLst/>
              <a:gdLst/>
              <a:ahLst/>
              <a:cxnLst/>
              <a:rect l="l" t="t" r="r" b="b"/>
              <a:pathLst>
                <a:path w="6741304" h="3033896">
                  <a:moveTo>
                    <a:pt x="496570" y="0"/>
                  </a:moveTo>
                  <a:lnTo>
                    <a:pt x="496570" y="3033896"/>
                  </a:lnTo>
                  <a:lnTo>
                    <a:pt x="4995054" y="3033896"/>
                  </a:lnTo>
                  <a:lnTo>
                    <a:pt x="4995054" y="0"/>
                  </a:lnTo>
                  <a:cubicBezTo>
                    <a:pt x="4995054" y="0"/>
                    <a:pt x="496570" y="0"/>
                    <a:pt x="496570" y="0"/>
                  </a:cubicBezTo>
                  <a:close/>
                  <a:moveTo>
                    <a:pt x="5491624" y="485006"/>
                  </a:moveTo>
                  <a:lnTo>
                    <a:pt x="5491624" y="455887"/>
                  </a:lnTo>
                  <a:cubicBezTo>
                    <a:pt x="5491624" y="222250"/>
                    <a:pt x="5269374" y="0"/>
                    <a:pt x="4995054" y="0"/>
                  </a:cubicBezTo>
                  <a:lnTo>
                    <a:pt x="4995054" y="3033896"/>
                  </a:lnTo>
                  <a:cubicBezTo>
                    <a:pt x="5269374" y="3033896"/>
                    <a:pt x="5491624" y="2811646"/>
                    <a:pt x="5491624" y="2537326"/>
                  </a:cubicBezTo>
                  <a:lnTo>
                    <a:pt x="5491624" y="957446"/>
                  </a:lnTo>
                  <a:cubicBezTo>
                    <a:pt x="5999624" y="972686"/>
                    <a:pt x="6503814" y="948556"/>
                    <a:pt x="6741304" y="991736"/>
                  </a:cubicBezTo>
                  <a:cubicBezTo>
                    <a:pt x="6337444" y="805046"/>
                    <a:pt x="5903104" y="669156"/>
                    <a:pt x="5491624" y="485006"/>
                  </a:cubicBezTo>
                  <a:close/>
                  <a:moveTo>
                    <a:pt x="0" y="455887"/>
                  </a:moveTo>
                  <a:lnTo>
                    <a:pt x="0" y="2537326"/>
                  </a:lnTo>
                  <a:cubicBezTo>
                    <a:pt x="0" y="2811646"/>
                    <a:pt x="222250" y="3033896"/>
                    <a:pt x="496570" y="3033896"/>
                  </a:cubicBezTo>
                  <a:lnTo>
                    <a:pt x="496570" y="0"/>
                  </a:lnTo>
                  <a:cubicBezTo>
                    <a:pt x="222250" y="0"/>
                    <a:pt x="0" y="222250"/>
                    <a:pt x="0" y="455887"/>
                  </a:cubicBezTo>
                  <a:close/>
                </a:path>
              </a:pathLst>
            </a:custGeom>
            <a:solidFill>
              <a:srgbClr val="F2F1F2"/>
            </a:solidFill>
          </p:spPr>
          <p:txBody>
            <a:bodyPr/>
            <a:lstStyle/>
            <a:p>
              <a:endParaRPr lang="en-US"/>
            </a:p>
          </p:txBody>
        </p:sp>
      </p:grpSp>
      <p:grpSp>
        <p:nvGrpSpPr>
          <p:cNvPr id="4" name="Group 4"/>
          <p:cNvGrpSpPr/>
          <p:nvPr/>
        </p:nvGrpSpPr>
        <p:grpSpPr>
          <a:xfrm rot="-5400000">
            <a:off x="5848024" y="4453179"/>
            <a:ext cx="6799283" cy="3059989"/>
            <a:chOff x="-94730" y="1774769"/>
            <a:chExt cx="6741304" cy="3033896"/>
          </a:xfrm>
        </p:grpSpPr>
        <p:sp>
          <p:nvSpPr>
            <p:cNvPr id="5" name="Freeform 5"/>
            <p:cNvSpPr/>
            <p:nvPr/>
          </p:nvSpPr>
          <p:spPr>
            <a:xfrm>
              <a:off x="-94730" y="1774769"/>
              <a:ext cx="6741304" cy="3033896"/>
            </a:xfrm>
            <a:custGeom>
              <a:avLst/>
              <a:gdLst/>
              <a:ahLst/>
              <a:cxnLst/>
              <a:rect l="l" t="t" r="r" b="b"/>
              <a:pathLst>
                <a:path w="6741304" h="3033896">
                  <a:moveTo>
                    <a:pt x="496570" y="0"/>
                  </a:moveTo>
                  <a:lnTo>
                    <a:pt x="496570" y="3033896"/>
                  </a:lnTo>
                  <a:lnTo>
                    <a:pt x="4995054" y="3033896"/>
                  </a:lnTo>
                  <a:lnTo>
                    <a:pt x="4995054" y="0"/>
                  </a:lnTo>
                  <a:cubicBezTo>
                    <a:pt x="4995054" y="0"/>
                    <a:pt x="496570" y="0"/>
                    <a:pt x="496570" y="0"/>
                  </a:cubicBezTo>
                  <a:close/>
                  <a:moveTo>
                    <a:pt x="5491624" y="485006"/>
                  </a:moveTo>
                  <a:lnTo>
                    <a:pt x="5491624" y="455887"/>
                  </a:lnTo>
                  <a:cubicBezTo>
                    <a:pt x="5491624" y="222250"/>
                    <a:pt x="5269374" y="0"/>
                    <a:pt x="4995054" y="0"/>
                  </a:cubicBezTo>
                  <a:lnTo>
                    <a:pt x="4995054" y="3033896"/>
                  </a:lnTo>
                  <a:cubicBezTo>
                    <a:pt x="5269374" y="3033896"/>
                    <a:pt x="5491624" y="2811646"/>
                    <a:pt x="5491624" y="2537326"/>
                  </a:cubicBezTo>
                  <a:lnTo>
                    <a:pt x="5491624" y="957446"/>
                  </a:lnTo>
                  <a:cubicBezTo>
                    <a:pt x="5999624" y="972686"/>
                    <a:pt x="6503814" y="948556"/>
                    <a:pt x="6741304" y="991736"/>
                  </a:cubicBezTo>
                  <a:cubicBezTo>
                    <a:pt x="6337444" y="805046"/>
                    <a:pt x="5903104" y="669156"/>
                    <a:pt x="5491624" y="485006"/>
                  </a:cubicBezTo>
                  <a:close/>
                  <a:moveTo>
                    <a:pt x="0" y="455887"/>
                  </a:moveTo>
                  <a:lnTo>
                    <a:pt x="0" y="2537326"/>
                  </a:lnTo>
                  <a:cubicBezTo>
                    <a:pt x="0" y="2811646"/>
                    <a:pt x="222250" y="3033896"/>
                    <a:pt x="496570" y="3033896"/>
                  </a:cubicBezTo>
                  <a:lnTo>
                    <a:pt x="496570" y="0"/>
                  </a:lnTo>
                  <a:cubicBezTo>
                    <a:pt x="222250" y="0"/>
                    <a:pt x="0" y="222250"/>
                    <a:pt x="0" y="455887"/>
                  </a:cubicBezTo>
                  <a:close/>
                </a:path>
              </a:pathLst>
            </a:custGeom>
            <a:solidFill>
              <a:srgbClr val="F2F1F2"/>
            </a:solidFill>
          </p:spPr>
          <p:txBody>
            <a:bodyPr/>
            <a:lstStyle/>
            <a:p>
              <a:endParaRPr lang="en-US" dirty="0"/>
            </a:p>
          </p:txBody>
        </p:sp>
      </p:grpSp>
      <p:grpSp>
        <p:nvGrpSpPr>
          <p:cNvPr id="6" name="Group 6"/>
          <p:cNvGrpSpPr/>
          <p:nvPr/>
        </p:nvGrpSpPr>
        <p:grpSpPr>
          <a:xfrm rot="-5400000">
            <a:off x="9253936" y="4422100"/>
            <a:ext cx="6799283" cy="3059989"/>
            <a:chOff x="0" y="0"/>
            <a:chExt cx="6741304" cy="3033896"/>
          </a:xfrm>
        </p:grpSpPr>
        <p:sp>
          <p:nvSpPr>
            <p:cNvPr id="7" name="Freeform 7"/>
            <p:cNvSpPr/>
            <p:nvPr/>
          </p:nvSpPr>
          <p:spPr>
            <a:xfrm>
              <a:off x="0" y="0"/>
              <a:ext cx="6741304" cy="3033896"/>
            </a:xfrm>
            <a:custGeom>
              <a:avLst/>
              <a:gdLst/>
              <a:ahLst/>
              <a:cxnLst/>
              <a:rect l="l" t="t" r="r" b="b"/>
              <a:pathLst>
                <a:path w="6741304" h="3033896">
                  <a:moveTo>
                    <a:pt x="496570" y="0"/>
                  </a:moveTo>
                  <a:lnTo>
                    <a:pt x="496570" y="3033896"/>
                  </a:lnTo>
                  <a:lnTo>
                    <a:pt x="4995054" y="3033896"/>
                  </a:lnTo>
                  <a:lnTo>
                    <a:pt x="4995054" y="0"/>
                  </a:lnTo>
                  <a:cubicBezTo>
                    <a:pt x="4995054" y="0"/>
                    <a:pt x="496570" y="0"/>
                    <a:pt x="496570" y="0"/>
                  </a:cubicBezTo>
                  <a:close/>
                  <a:moveTo>
                    <a:pt x="5491624" y="485006"/>
                  </a:moveTo>
                  <a:lnTo>
                    <a:pt x="5491624" y="455887"/>
                  </a:lnTo>
                  <a:cubicBezTo>
                    <a:pt x="5491624" y="222250"/>
                    <a:pt x="5269374" y="0"/>
                    <a:pt x="4995054" y="0"/>
                  </a:cubicBezTo>
                  <a:lnTo>
                    <a:pt x="4995054" y="3033896"/>
                  </a:lnTo>
                  <a:cubicBezTo>
                    <a:pt x="5269374" y="3033896"/>
                    <a:pt x="5491624" y="2811646"/>
                    <a:pt x="5491624" y="2537326"/>
                  </a:cubicBezTo>
                  <a:lnTo>
                    <a:pt x="5491624" y="957446"/>
                  </a:lnTo>
                  <a:cubicBezTo>
                    <a:pt x="5999624" y="972686"/>
                    <a:pt x="6503814" y="948556"/>
                    <a:pt x="6741304" y="991736"/>
                  </a:cubicBezTo>
                  <a:cubicBezTo>
                    <a:pt x="6337444" y="805046"/>
                    <a:pt x="5903104" y="669156"/>
                    <a:pt x="5491624" y="485006"/>
                  </a:cubicBezTo>
                  <a:close/>
                  <a:moveTo>
                    <a:pt x="0" y="455887"/>
                  </a:moveTo>
                  <a:lnTo>
                    <a:pt x="0" y="2537326"/>
                  </a:lnTo>
                  <a:cubicBezTo>
                    <a:pt x="0" y="2811646"/>
                    <a:pt x="222250" y="3033896"/>
                    <a:pt x="496570" y="3033896"/>
                  </a:cubicBezTo>
                  <a:lnTo>
                    <a:pt x="496570" y="0"/>
                  </a:lnTo>
                  <a:cubicBezTo>
                    <a:pt x="222250" y="0"/>
                    <a:pt x="0" y="222250"/>
                    <a:pt x="0" y="455887"/>
                  </a:cubicBezTo>
                  <a:close/>
                </a:path>
              </a:pathLst>
            </a:custGeom>
            <a:solidFill>
              <a:srgbClr val="F2F1F2"/>
            </a:solidFill>
          </p:spPr>
          <p:txBody>
            <a:bodyPr/>
            <a:lstStyle/>
            <a:p>
              <a:endParaRPr lang="en-US"/>
            </a:p>
          </p:txBody>
        </p:sp>
      </p:grpSp>
      <p:grpSp>
        <p:nvGrpSpPr>
          <p:cNvPr id="8" name="Group 8"/>
          <p:cNvGrpSpPr/>
          <p:nvPr/>
        </p:nvGrpSpPr>
        <p:grpSpPr>
          <a:xfrm>
            <a:off x="-31848" y="-74301"/>
            <a:ext cx="18288000" cy="4826730"/>
            <a:chOff x="0" y="0"/>
            <a:chExt cx="6671512" cy="1760804"/>
          </a:xfrm>
        </p:grpSpPr>
        <p:sp>
          <p:nvSpPr>
            <p:cNvPr id="9" name="Freeform 9"/>
            <p:cNvSpPr/>
            <p:nvPr/>
          </p:nvSpPr>
          <p:spPr>
            <a:xfrm>
              <a:off x="0" y="0"/>
              <a:ext cx="6671512" cy="1760804"/>
            </a:xfrm>
            <a:custGeom>
              <a:avLst/>
              <a:gdLst/>
              <a:ahLst/>
              <a:cxnLst/>
              <a:rect l="l" t="t" r="r" b="b"/>
              <a:pathLst>
                <a:path w="6671512" h="1760804">
                  <a:moveTo>
                    <a:pt x="0" y="0"/>
                  </a:moveTo>
                  <a:lnTo>
                    <a:pt x="6671512" y="0"/>
                  </a:lnTo>
                  <a:lnTo>
                    <a:pt x="6671512" y="1760804"/>
                  </a:lnTo>
                  <a:lnTo>
                    <a:pt x="0" y="1760804"/>
                  </a:lnTo>
                  <a:close/>
                </a:path>
              </a:pathLst>
            </a:custGeom>
            <a:solidFill>
              <a:srgbClr val="203965"/>
            </a:solidFill>
          </p:spPr>
          <p:txBody>
            <a:bodyPr/>
            <a:lstStyle/>
            <a:p>
              <a:endParaRPr lang="en-US" dirty="0"/>
            </a:p>
          </p:txBody>
        </p:sp>
      </p:grpSp>
      <p:sp>
        <p:nvSpPr>
          <p:cNvPr id="12" name="Freeform 12"/>
          <p:cNvSpPr/>
          <p:nvPr/>
        </p:nvSpPr>
        <p:spPr>
          <a:xfrm>
            <a:off x="3442032" y="-64230"/>
            <a:ext cx="11589840" cy="4826730"/>
          </a:xfrm>
          <a:custGeom>
            <a:avLst/>
            <a:gdLst/>
            <a:ahLst/>
            <a:cxnLst/>
            <a:rect l="l" t="t" r="r" b="b"/>
            <a:pathLst>
              <a:path w="11589840" h="5346931">
                <a:moveTo>
                  <a:pt x="0" y="0"/>
                </a:moveTo>
                <a:lnTo>
                  <a:pt x="11589840" y="0"/>
                </a:lnTo>
                <a:lnTo>
                  <a:pt x="11589840" y="5346931"/>
                </a:lnTo>
                <a:lnTo>
                  <a:pt x="0" y="5346931"/>
                </a:lnTo>
                <a:lnTo>
                  <a:pt x="0" y="0"/>
                </a:lnTo>
                <a:close/>
              </a:path>
            </a:pathLst>
          </a:custGeom>
          <a:blipFill>
            <a:blip r:embed="rId3">
              <a:alphaModFix amt="92000"/>
            </a:blip>
            <a:stretch>
              <a:fillRect t="-30104" b="-14576"/>
            </a:stretch>
          </a:blipFill>
        </p:spPr>
        <p:txBody>
          <a:bodyPr/>
          <a:lstStyle/>
          <a:p>
            <a:endParaRPr lang="en-US" dirty="0"/>
          </a:p>
        </p:txBody>
      </p:sp>
      <p:grpSp>
        <p:nvGrpSpPr>
          <p:cNvPr id="13" name="Group 13"/>
          <p:cNvGrpSpPr/>
          <p:nvPr/>
        </p:nvGrpSpPr>
        <p:grpSpPr>
          <a:xfrm>
            <a:off x="4647733" y="3441433"/>
            <a:ext cx="2224592" cy="2224592"/>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grpSp>
        <p:nvGrpSpPr>
          <p:cNvPr id="15" name="Group 15"/>
          <p:cNvGrpSpPr/>
          <p:nvPr/>
        </p:nvGrpSpPr>
        <p:grpSpPr>
          <a:xfrm>
            <a:off x="4730312" y="3519714"/>
            <a:ext cx="2059433" cy="2059433"/>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4D9E6"/>
            </a:solidFill>
          </p:spPr>
          <p:txBody>
            <a:bodyPr/>
            <a:lstStyle/>
            <a:p>
              <a:endParaRPr lang="en-US"/>
            </a:p>
          </p:txBody>
        </p:sp>
      </p:grpSp>
      <p:grpSp>
        <p:nvGrpSpPr>
          <p:cNvPr id="22" name="Group 22"/>
          <p:cNvGrpSpPr/>
          <p:nvPr/>
        </p:nvGrpSpPr>
        <p:grpSpPr>
          <a:xfrm>
            <a:off x="8069627" y="3519714"/>
            <a:ext cx="2224592" cy="2224592"/>
            <a:chOff x="-913843" y="6393325"/>
            <a:chExt cx="6350000" cy="6350000"/>
          </a:xfrm>
        </p:grpSpPr>
        <p:sp>
          <p:nvSpPr>
            <p:cNvPr id="23" name="Freeform 23"/>
            <p:cNvSpPr/>
            <p:nvPr/>
          </p:nvSpPr>
          <p:spPr>
            <a:xfrm>
              <a:off x="-913843" y="6393325"/>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dirty="0"/>
            </a:p>
          </p:txBody>
        </p:sp>
      </p:grpSp>
      <p:grpSp>
        <p:nvGrpSpPr>
          <p:cNvPr id="24" name="Group 24"/>
          <p:cNvGrpSpPr/>
          <p:nvPr/>
        </p:nvGrpSpPr>
        <p:grpSpPr>
          <a:xfrm>
            <a:off x="8152206" y="3640788"/>
            <a:ext cx="2059433" cy="2036112"/>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4D9E6"/>
            </a:solidFill>
          </p:spPr>
          <p:txBody>
            <a:bodyPr/>
            <a:lstStyle/>
            <a:p>
              <a:endParaRPr lang="en-US" dirty="0"/>
            </a:p>
          </p:txBody>
        </p:sp>
      </p:grpSp>
      <p:sp>
        <p:nvSpPr>
          <p:cNvPr id="26" name="AutoShape 26"/>
          <p:cNvSpPr/>
          <p:nvPr/>
        </p:nvSpPr>
        <p:spPr>
          <a:xfrm flipV="1">
            <a:off x="6154653" y="1662689"/>
            <a:ext cx="973780" cy="1453738"/>
          </a:xfrm>
          <a:prstGeom prst="line">
            <a:avLst/>
          </a:prstGeom>
          <a:ln w="57150" cap="flat">
            <a:solidFill>
              <a:srgbClr val="FFFFFF"/>
            </a:solidFill>
            <a:prstDash val="solid"/>
            <a:headEnd type="none" w="sm" len="sm"/>
            <a:tailEnd type="none" w="sm" len="sm"/>
          </a:ln>
        </p:spPr>
        <p:txBody>
          <a:bodyPr/>
          <a:lstStyle/>
          <a:p>
            <a:endParaRPr lang="en-US"/>
          </a:p>
        </p:txBody>
      </p:sp>
      <p:sp>
        <p:nvSpPr>
          <p:cNvPr id="27" name="AutoShape 27"/>
          <p:cNvSpPr/>
          <p:nvPr/>
        </p:nvSpPr>
        <p:spPr>
          <a:xfrm flipH="1" flipV="1">
            <a:off x="11049884" y="1594451"/>
            <a:ext cx="921999" cy="1487118"/>
          </a:xfrm>
          <a:prstGeom prst="line">
            <a:avLst/>
          </a:prstGeom>
          <a:ln w="57150" cap="flat">
            <a:solidFill>
              <a:srgbClr val="FFFFFF"/>
            </a:solidFill>
            <a:prstDash val="solid"/>
            <a:headEnd type="none" w="sm" len="sm"/>
            <a:tailEnd type="none" w="sm" len="sm"/>
          </a:ln>
        </p:spPr>
        <p:txBody>
          <a:bodyPr/>
          <a:lstStyle/>
          <a:p>
            <a:endParaRPr lang="en-US"/>
          </a:p>
        </p:txBody>
      </p:sp>
      <p:grpSp>
        <p:nvGrpSpPr>
          <p:cNvPr id="30" name="Group 30"/>
          <p:cNvGrpSpPr/>
          <p:nvPr/>
        </p:nvGrpSpPr>
        <p:grpSpPr>
          <a:xfrm>
            <a:off x="11543507" y="3604708"/>
            <a:ext cx="2224592" cy="2224592"/>
            <a:chOff x="-3693472" y="3657694"/>
            <a:chExt cx="6350000" cy="6350000"/>
          </a:xfrm>
        </p:grpSpPr>
        <p:sp>
          <p:nvSpPr>
            <p:cNvPr id="31" name="Freeform 31"/>
            <p:cNvSpPr/>
            <p:nvPr/>
          </p:nvSpPr>
          <p:spPr>
            <a:xfrm>
              <a:off x="-3693472" y="3657694"/>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dirty="0"/>
            </a:p>
          </p:txBody>
        </p:sp>
      </p:grpSp>
      <p:sp>
        <p:nvSpPr>
          <p:cNvPr id="33" name="Freeform 33"/>
          <p:cNvSpPr/>
          <p:nvPr/>
        </p:nvSpPr>
        <p:spPr>
          <a:xfrm>
            <a:off x="11626086" y="3693667"/>
            <a:ext cx="2059433" cy="2059433"/>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4D9E6"/>
          </a:solidFill>
        </p:spPr>
        <p:txBody>
          <a:bodyPr/>
          <a:lstStyle/>
          <a:p>
            <a:endParaRPr lang="en-US"/>
          </a:p>
        </p:txBody>
      </p:sp>
      <p:sp>
        <p:nvSpPr>
          <p:cNvPr id="34" name="AutoShape 34"/>
          <p:cNvSpPr/>
          <p:nvPr/>
        </p:nvSpPr>
        <p:spPr>
          <a:xfrm flipV="1">
            <a:off x="9140727" y="1591643"/>
            <a:ext cx="0" cy="1749743"/>
          </a:xfrm>
          <a:prstGeom prst="line">
            <a:avLst/>
          </a:prstGeom>
          <a:ln w="57150" cap="flat">
            <a:solidFill>
              <a:srgbClr val="FFFFFF"/>
            </a:solidFill>
            <a:prstDash val="solid"/>
            <a:headEnd type="none" w="sm" len="sm"/>
            <a:tailEnd type="none" w="sm" len="sm"/>
          </a:ln>
        </p:spPr>
        <p:txBody>
          <a:bodyPr/>
          <a:lstStyle/>
          <a:p>
            <a:endParaRPr lang="en-US"/>
          </a:p>
        </p:txBody>
      </p:sp>
      <p:sp>
        <p:nvSpPr>
          <p:cNvPr id="38" name="Freeform 38"/>
          <p:cNvSpPr/>
          <p:nvPr/>
        </p:nvSpPr>
        <p:spPr>
          <a:xfrm>
            <a:off x="5226161" y="3911313"/>
            <a:ext cx="1167201" cy="1167201"/>
          </a:xfrm>
          <a:custGeom>
            <a:avLst/>
            <a:gdLst/>
            <a:ahLst/>
            <a:cxnLst/>
            <a:rect l="l" t="t" r="r" b="b"/>
            <a:pathLst>
              <a:path w="1167201" h="1167201">
                <a:moveTo>
                  <a:pt x="0" y="0"/>
                </a:moveTo>
                <a:lnTo>
                  <a:pt x="1167201" y="0"/>
                </a:lnTo>
                <a:lnTo>
                  <a:pt x="1167201" y="1167201"/>
                </a:lnTo>
                <a:lnTo>
                  <a:pt x="0" y="11672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9" name="Freeform 39"/>
          <p:cNvSpPr/>
          <p:nvPr/>
        </p:nvSpPr>
        <p:spPr>
          <a:xfrm rot="-1325237">
            <a:off x="8670655" y="4122031"/>
            <a:ext cx="1164784" cy="863396"/>
          </a:xfrm>
          <a:custGeom>
            <a:avLst/>
            <a:gdLst/>
            <a:ahLst/>
            <a:cxnLst/>
            <a:rect l="l" t="t" r="r" b="b"/>
            <a:pathLst>
              <a:path w="1164784" h="863396">
                <a:moveTo>
                  <a:pt x="0" y="0"/>
                </a:moveTo>
                <a:lnTo>
                  <a:pt x="1164784" y="0"/>
                </a:lnTo>
                <a:lnTo>
                  <a:pt x="1164784" y="863397"/>
                </a:lnTo>
                <a:lnTo>
                  <a:pt x="0" y="8633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2" name="TextBox 42"/>
          <p:cNvSpPr txBox="1"/>
          <p:nvPr/>
        </p:nvSpPr>
        <p:spPr>
          <a:xfrm>
            <a:off x="4444595" y="5924610"/>
            <a:ext cx="2394767" cy="2154436"/>
          </a:xfrm>
          <a:prstGeom prst="rect">
            <a:avLst/>
          </a:prstGeom>
        </p:spPr>
        <p:txBody>
          <a:bodyPr wrap="square" lIns="0" tIns="0" rIns="0" bIns="0" rtlCol="0" anchor="t">
            <a:spAutoFit/>
          </a:bodyPr>
          <a:lstStyle/>
          <a:p>
            <a:pPr algn="ctr">
              <a:lnSpc>
                <a:spcPts val="4214"/>
              </a:lnSpc>
            </a:pPr>
            <a:r>
              <a:rPr lang="en-US" sz="3831" dirty="0">
                <a:solidFill>
                  <a:srgbClr val="203965"/>
                </a:solidFill>
                <a:latin typeface="Nunito Sans Bold"/>
              </a:rPr>
              <a:t>Global Refugee Research</a:t>
            </a:r>
          </a:p>
          <a:p>
            <a:pPr algn="ctr">
              <a:lnSpc>
                <a:spcPts val="4214"/>
              </a:lnSpc>
            </a:pPr>
            <a:r>
              <a:rPr lang="en-US" sz="3831" dirty="0" err="1">
                <a:solidFill>
                  <a:srgbClr val="203965"/>
                </a:solidFill>
                <a:latin typeface="Nunito Sans Bold"/>
              </a:rPr>
              <a:t>Programme</a:t>
            </a:r>
            <a:endParaRPr lang="en-US" sz="3831" dirty="0">
              <a:solidFill>
                <a:srgbClr val="203965"/>
              </a:solidFill>
              <a:latin typeface="Nunito Sans Bold"/>
            </a:endParaRPr>
          </a:p>
        </p:txBody>
      </p:sp>
      <p:sp>
        <p:nvSpPr>
          <p:cNvPr id="43" name="TextBox 43"/>
          <p:cNvSpPr txBox="1"/>
          <p:nvPr/>
        </p:nvSpPr>
        <p:spPr>
          <a:xfrm>
            <a:off x="7987775" y="5931404"/>
            <a:ext cx="2388293" cy="3231654"/>
          </a:xfrm>
          <a:prstGeom prst="rect">
            <a:avLst/>
          </a:prstGeom>
        </p:spPr>
        <p:txBody>
          <a:bodyPr lIns="0" tIns="0" rIns="0" bIns="0" rtlCol="0" anchor="t">
            <a:spAutoFit/>
          </a:bodyPr>
          <a:lstStyle/>
          <a:p>
            <a:pPr algn="ctr">
              <a:lnSpc>
                <a:spcPts val="4213"/>
              </a:lnSpc>
            </a:pPr>
            <a:r>
              <a:rPr lang="en-US" sz="3830" dirty="0">
                <a:solidFill>
                  <a:srgbClr val="203965"/>
                </a:solidFill>
                <a:latin typeface="Nunito Sans Bold"/>
              </a:rPr>
              <a:t>Global Migration Governance  and Advocacy </a:t>
            </a:r>
            <a:r>
              <a:rPr lang="en-US" sz="3830" dirty="0" err="1">
                <a:solidFill>
                  <a:srgbClr val="203965"/>
                </a:solidFill>
                <a:latin typeface="Nunito Sans Bold"/>
              </a:rPr>
              <a:t>Programme</a:t>
            </a:r>
            <a:endParaRPr lang="en-US" sz="3830" dirty="0">
              <a:solidFill>
                <a:srgbClr val="203965"/>
              </a:solidFill>
              <a:latin typeface="Nunito Sans Bold"/>
            </a:endParaRPr>
          </a:p>
        </p:txBody>
      </p:sp>
      <p:sp>
        <p:nvSpPr>
          <p:cNvPr id="45" name="TextBox 45"/>
          <p:cNvSpPr txBox="1"/>
          <p:nvPr/>
        </p:nvSpPr>
        <p:spPr>
          <a:xfrm>
            <a:off x="5520037" y="10593"/>
            <a:ext cx="7184230" cy="1430584"/>
          </a:xfrm>
          <a:prstGeom prst="rect">
            <a:avLst/>
          </a:prstGeom>
        </p:spPr>
        <p:txBody>
          <a:bodyPr lIns="0" tIns="0" rIns="0" bIns="0" rtlCol="0" anchor="t">
            <a:spAutoFit/>
          </a:bodyPr>
          <a:lstStyle/>
          <a:p>
            <a:pPr algn="ctr">
              <a:lnSpc>
                <a:spcPts val="10930"/>
              </a:lnSpc>
            </a:pPr>
            <a:r>
              <a:rPr lang="en-US" sz="9936" b="1" dirty="0">
                <a:solidFill>
                  <a:srgbClr val="FF865E"/>
                </a:solidFill>
                <a:latin typeface="Nunito Sans" pitchFamily="2" charset="77"/>
              </a:rPr>
              <a:t>Pillars</a:t>
            </a:r>
          </a:p>
        </p:txBody>
      </p:sp>
      <p:sp>
        <p:nvSpPr>
          <p:cNvPr id="47" name="TextBox 41">
            <a:extLst>
              <a:ext uri="{FF2B5EF4-FFF2-40B4-BE49-F238E27FC236}">
                <a16:creationId xmlns:a16="http://schemas.microsoft.com/office/drawing/2014/main" id="{E886AED9-A703-E972-5BC5-E146BCE8E95D}"/>
              </a:ext>
            </a:extLst>
          </p:cNvPr>
          <p:cNvSpPr txBox="1"/>
          <p:nvPr/>
        </p:nvSpPr>
        <p:spPr>
          <a:xfrm>
            <a:off x="11160820" y="6494237"/>
            <a:ext cx="3068610" cy="1086866"/>
          </a:xfrm>
          <a:prstGeom prst="rect">
            <a:avLst/>
          </a:prstGeom>
        </p:spPr>
        <p:txBody>
          <a:bodyPr lIns="0" tIns="0" rIns="0" bIns="0" rtlCol="0" anchor="t">
            <a:spAutoFit/>
          </a:bodyPr>
          <a:lstStyle/>
          <a:p>
            <a:pPr algn="ctr">
              <a:lnSpc>
                <a:spcPts val="4213"/>
              </a:lnSpc>
            </a:pPr>
            <a:r>
              <a:rPr lang="en-US" sz="3830" dirty="0">
                <a:solidFill>
                  <a:srgbClr val="203965"/>
                </a:solidFill>
                <a:latin typeface="Nunito Sans Bold"/>
              </a:rPr>
              <a:t>Community Engagement</a:t>
            </a:r>
          </a:p>
        </p:txBody>
      </p:sp>
      <p:sp>
        <p:nvSpPr>
          <p:cNvPr id="48" name="Freeform 40">
            <a:extLst>
              <a:ext uri="{FF2B5EF4-FFF2-40B4-BE49-F238E27FC236}">
                <a16:creationId xmlns:a16="http://schemas.microsoft.com/office/drawing/2014/main" id="{EDFD80C3-27B1-5CD8-CECE-6610E22FB304}"/>
              </a:ext>
            </a:extLst>
          </p:cNvPr>
          <p:cNvSpPr/>
          <p:nvPr/>
        </p:nvSpPr>
        <p:spPr>
          <a:xfrm>
            <a:off x="11876384" y="3989150"/>
            <a:ext cx="1527627" cy="1252654"/>
          </a:xfrm>
          <a:custGeom>
            <a:avLst/>
            <a:gdLst/>
            <a:ahLst/>
            <a:cxnLst/>
            <a:rect l="l" t="t" r="r" b="b"/>
            <a:pathLst>
              <a:path w="1527627" h="1252654">
                <a:moveTo>
                  <a:pt x="0" y="0"/>
                </a:moveTo>
                <a:lnTo>
                  <a:pt x="1527627" y="0"/>
                </a:lnTo>
                <a:lnTo>
                  <a:pt x="1527627" y="1252654"/>
                </a:lnTo>
                <a:lnTo>
                  <a:pt x="0" y="12526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286659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3050" y="-558218"/>
            <a:ext cx="2571750" cy="11299900"/>
            <a:chOff x="0" y="0"/>
            <a:chExt cx="677333" cy="2976105"/>
          </a:xfrm>
        </p:grpSpPr>
        <p:sp>
          <p:nvSpPr>
            <p:cNvPr id="3" name="Freeform 3"/>
            <p:cNvSpPr/>
            <p:nvPr/>
          </p:nvSpPr>
          <p:spPr>
            <a:xfrm>
              <a:off x="0" y="0"/>
              <a:ext cx="677333" cy="2976105"/>
            </a:xfrm>
            <a:custGeom>
              <a:avLst/>
              <a:gdLst/>
              <a:ahLst/>
              <a:cxnLst/>
              <a:rect l="l" t="t" r="r" b="b"/>
              <a:pathLst>
                <a:path w="677333" h="2976105">
                  <a:moveTo>
                    <a:pt x="0" y="0"/>
                  </a:moveTo>
                  <a:lnTo>
                    <a:pt x="677333" y="0"/>
                  </a:lnTo>
                  <a:lnTo>
                    <a:pt x="677333" y="2976105"/>
                  </a:lnTo>
                  <a:lnTo>
                    <a:pt x="0" y="2976105"/>
                  </a:lnTo>
                  <a:close/>
                </a:path>
              </a:pathLst>
            </a:custGeom>
            <a:solidFill>
              <a:srgbClr val="425C98"/>
            </a:solidFill>
          </p:spPr>
          <p:txBody>
            <a:bodyPr/>
            <a:lstStyle/>
            <a:p>
              <a:endParaRPr lang="en-US"/>
            </a:p>
          </p:txBody>
        </p:sp>
        <p:sp>
          <p:nvSpPr>
            <p:cNvPr id="4" name="TextBox 4"/>
            <p:cNvSpPr txBox="1"/>
            <p:nvPr/>
          </p:nvSpPr>
          <p:spPr>
            <a:xfrm>
              <a:off x="0" y="-19050"/>
              <a:ext cx="677333" cy="2995155"/>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2364666" y="1415447"/>
            <a:ext cx="5408984" cy="7979428"/>
            <a:chOff x="0" y="0"/>
            <a:chExt cx="1424588" cy="2101578"/>
          </a:xfrm>
        </p:grpSpPr>
        <p:sp>
          <p:nvSpPr>
            <p:cNvPr id="6" name="Freeform 6"/>
            <p:cNvSpPr/>
            <p:nvPr/>
          </p:nvSpPr>
          <p:spPr>
            <a:xfrm>
              <a:off x="0" y="0"/>
              <a:ext cx="1424588" cy="2101578"/>
            </a:xfrm>
            <a:custGeom>
              <a:avLst/>
              <a:gdLst/>
              <a:ahLst/>
              <a:cxnLst/>
              <a:rect l="l" t="t" r="r" b="b"/>
              <a:pathLst>
                <a:path w="1424588" h="2101578">
                  <a:moveTo>
                    <a:pt x="0" y="0"/>
                  </a:moveTo>
                  <a:lnTo>
                    <a:pt x="1424588" y="0"/>
                  </a:lnTo>
                  <a:lnTo>
                    <a:pt x="1424588" y="2101578"/>
                  </a:lnTo>
                  <a:lnTo>
                    <a:pt x="0" y="2101578"/>
                  </a:lnTo>
                  <a:close/>
                </a:path>
              </a:pathLst>
            </a:custGeom>
            <a:solidFill>
              <a:srgbClr val="425C98"/>
            </a:solidFill>
          </p:spPr>
          <p:txBody>
            <a:bodyPr/>
            <a:lstStyle/>
            <a:p>
              <a:endParaRPr lang="en-US"/>
            </a:p>
          </p:txBody>
        </p:sp>
        <p:sp>
          <p:nvSpPr>
            <p:cNvPr id="7" name="TextBox 7"/>
            <p:cNvSpPr txBox="1"/>
            <p:nvPr/>
          </p:nvSpPr>
          <p:spPr>
            <a:xfrm>
              <a:off x="0" y="-19050"/>
              <a:ext cx="1424588" cy="2120628"/>
            </a:xfrm>
            <a:prstGeom prst="rect">
              <a:avLst/>
            </a:prstGeom>
          </p:spPr>
          <p:txBody>
            <a:bodyPr lIns="50800" tIns="50800" rIns="50800" bIns="50800" rtlCol="0" anchor="ctr"/>
            <a:lstStyle/>
            <a:p>
              <a:pPr algn="ctr">
                <a:lnSpc>
                  <a:spcPts val="2859"/>
                </a:lnSpc>
              </a:pPr>
              <a:endParaRPr/>
            </a:p>
          </p:txBody>
        </p:sp>
      </p:grpSp>
      <p:sp>
        <p:nvSpPr>
          <p:cNvPr id="8" name="Freeform 8"/>
          <p:cNvSpPr/>
          <p:nvPr/>
        </p:nvSpPr>
        <p:spPr>
          <a:xfrm>
            <a:off x="15698915" y="8697813"/>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1944350" y="1028700"/>
            <a:ext cx="5486400" cy="7980897"/>
          </a:xfrm>
          <a:custGeom>
            <a:avLst/>
            <a:gdLst/>
            <a:ahLst/>
            <a:cxnLst/>
            <a:rect l="l" t="t" r="r" b="b"/>
            <a:pathLst>
              <a:path w="5486400" h="7980897">
                <a:moveTo>
                  <a:pt x="0" y="0"/>
                </a:moveTo>
                <a:lnTo>
                  <a:pt x="5486400" y="0"/>
                </a:lnTo>
                <a:lnTo>
                  <a:pt x="5486400" y="7980897"/>
                </a:lnTo>
                <a:lnTo>
                  <a:pt x="0" y="7980897"/>
                </a:lnTo>
                <a:lnTo>
                  <a:pt x="0" y="0"/>
                </a:lnTo>
                <a:close/>
              </a:path>
            </a:pathLst>
          </a:custGeom>
          <a:blipFill>
            <a:blip r:embed="rId4"/>
            <a:stretch>
              <a:fillRect l="-58963" r="-58963"/>
            </a:stretch>
          </a:blipFill>
        </p:spPr>
        <p:txBody>
          <a:bodyPr/>
          <a:lstStyle/>
          <a:p>
            <a:endParaRPr lang="en-US"/>
          </a:p>
        </p:txBody>
      </p:sp>
      <p:sp>
        <p:nvSpPr>
          <p:cNvPr id="10" name="TextBox 10"/>
          <p:cNvSpPr txBox="1"/>
          <p:nvPr/>
        </p:nvSpPr>
        <p:spPr>
          <a:xfrm>
            <a:off x="1574779" y="-23925"/>
            <a:ext cx="7569221" cy="1351075"/>
          </a:xfrm>
          <a:prstGeom prst="rect">
            <a:avLst/>
          </a:prstGeom>
        </p:spPr>
        <p:txBody>
          <a:bodyPr lIns="0" tIns="0" rIns="0" bIns="0" rtlCol="0" anchor="t">
            <a:spAutoFit/>
          </a:bodyPr>
          <a:lstStyle/>
          <a:p>
            <a:pPr algn="l">
              <a:lnSpc>
                <a:spcPts val="10858"/>
              </a:lnSpc>
            </a:pPr>
            <a:r>
              <a:rPr lang="en-US" sz="7868" b="1" spc="771" dirty="0">
                <a:solidFill>
                  <a:srgbClr val="162B58"/>
                </a:solidFill>
                <a:latin typeface="Nunito Sans" pitchFamily="2" charset="77"/>
              </a:rPr>
              <a:t>Summary</a:t>
            </a:r>
          </a:p>
        </p:txBody>
      </p:sp>
      <p:sp>
        <p:nvSpPr>
          <p:cNvPr id="11" name="TextBox 11"/>
          <p:cNvSpPr txBox="1"/>
          <p:nvPr/>
        </p:nvSpPr>
        <p:spPr>
          <a:xfrm>
            <a:off x="1066800" y="800100"/>
            <a:ext cx="10656602" cy="9836667"/>
          </a:xfrm>
          <a:prstGeom prst="rect">
            <a:avLst/>
          </a:prstGeom>
        </p:spPr>
        <p:txBody>
          <a:bodyPr wrap="square" lIns="0" tIns="0" rIns="0" bIns="0" rtlCol="0" anchor="t">
            <a:spAutoFit/>
          </a:bodyPr>
          <a:lstStyle/>
          <a:p>
            <a:pPr algn="just">
              <a:lnSpc>
                <a:spcPts val="3483"/>
              </a:lnSpc>
            </a:pPr>
            <a:endParaRPr lang="en-US" sz="2524" spc="247" dirty="0">
              <a:solidFill>
                <a:srgbClr val="231F20"/>
              </a:solidFill>
              <a:latin typeface="Nunito Sans" pitchFamily="2" charset="77"/>
            </a:endParaRPr>
          </a:p>
          <a:p>
            <a:pPr marL="544960" lvl="1" indent="-272480" algn="just">
              <a:lnSpc>
                <a:spcPts val="3483"/>
              </a:lnSpc>
              <a:buFont typeface="Arial"/>
              <a:buChar char="•"/>
            </a:pPr>
            <a:r>
              <a:rPr lang="en-US" sz="2524" spc="247" dirty="0">
                <a:solidFill>
                  <a:srgbClr val="231F20"/>
                </a:solidFill>
                <a:latin typeface="Nunito Sans" pitchFamily="2" charset="77"/>
              </a:rPr>
              <a:t>This project seeks to explore one reported barrier to socio-economic inclusion and self-reliance - acquiring documentation at Kakuma Refugee Camp, Kenya</a:t>
            </a:r>
          </a:p>
          <a:p>
            <a:pPr marL="544960" lvl="1" indent="-272480" algn="just">
              <a:lnSpc>
                <a:spcPts val="3483"/>
              </a:lnSpc>
              <a:buFont typeface="Arial"/>
              <a:buChar char="•"/>
            </a:pPr>
            <a:endParaRPr lang="en-US" sz="2524" spc="247" dirty="0">
              <a:solidFill>
                <a:srgbClr val="231F20"/>
              </a:solidFill>
              <a:latin typeface="Nunito Sans" pitchFamily="2" charset="77"/>
            </a:endParaRPr>
          </a:p>
          <a:p>
            <a:pPr marL="544960" lvl="1" indent="-272480" algn="just">
              <a:lnSpc>
                <a:spcPts val="3483"/>
              </a:lnSpc>
              <a:buFont typeface="Arial"/>
              <a:buChar char="•"/>
            </a:pPr>
            <a:r>
              <a:rPr lang="en-US" sz="2524" spc="247" dirty="0">
                <a:solidFill>
                  <a:srgbClr val="231F20"/>
                </a:solidFill>
                <a:latin typeface="Nunito Sans" pitchFamily="2" charset="77"/>
              </a:rPr>
              <a:t>Intends to bridge the gap between access to justice and legal identity and socio-economic inclusion</a:t>
            </a:r>
          </a:p>
          <a:p>
            <a:pPr marL="544960" lvl="1" indent="-272480" algn="just">
              <a:lnSpc>
                <a:spcPts val="3483"/>
              </a:lnSpc>
              <a:buFont typeface="Arial"/>
              <a:buChar char="•"/>
            </a:pPr>
            <a:endParaRPr lang="en-US" sz="2524" spc="247" dirty="0">
              <a:solidFill>
                <a:srgbClr val="231F20"/>
              </a:solidFill>
              <a:latin typeface="Nunito Sans" pitchFamily="2" charset="77"/>
            </a:endParaRPr>
          </a:p>
          <a:p>
            <a:pPr algn="just">
              <a:lnSpc>
                <a:spcPts val="3483"/>
              </a:lnSpc>
            </a:pPr>
            <a:endParaRPr lang="en-US" sz="2524" spc="247" dirty="0">
              <a:solidFill>
                <a:srgbClr val="231F20"/>
              </a:solidFill>
              <a:latin typeface="Nunito Sans" pitchFamily="2" charset="77"/>
            </a:endParaRPr>
          </a:p>
          <a:p>
            <a:pPr marL="544960" lvl="1" indent="-272480" algn="just">
              <a:lnSpc>
                <a:spcPts val="3483"/>
              </a:lnSpc>
              <a:buFont typeface="Arial"/>
              <a:buChar char="•"/>
            </a:pPr>
            <a:r>
              <a:rPr lang="en-US" sz="2524" spc="247" dirty="0">
                <a:solidFill>
                  <a:srgbClr val="231F20"/>
                </a:solidFill>
                <a:latin typeface="Nunito Sans" pitchFamily="2" charset="77"/>
              </a:rPr>
              <a:t>Research will focus on the process of acquiring different documents in the camp, challenges involved, documentation-related rights, and the socio-economic implication of possessing or lacking certain refugee documents in the camp.</a:t>
            </a:r>
          </a:p>
          <a:p>
            <a:pPr algn="just">
              <a:lnSpc>
                <a:spcPts val="3483"/>
              </a:lnSpc>
            </a:pPr>
            <a:endParaRPr lang="en-US" sz="2524" spc="247" dirty="0">
              <a:solidFill>
                <a:srgbClr val="231F20"/>
              </a:solidFill>
              <a:latin typeface="Nunito Sans" pitchFamily="2" charset="77"/>
            </a:endParaRPr>
          </a:p>
          <a:p>
            <a:pPr marL="544960" lvl="1" indent="-272480" algn="just">
              <a:lnSpc>
                <a:spcPts val="3483"/>
              </a:lnSpc>
              <a:buFont typeface="Arial"/>
              <a:buChar char="•"/>
            </a:pPr>
            <a:r>
              <a:rPr lang="en-US" sz="2524" spc="247" dirty="0">
                <a:solidFill>
                  <a:srgbClr val="231F20"/>
                </a:solidFill>
                <a:latin typeface="Nunito Sans" pitchFamily="2" charset="77"/>
              </a:rPr>
              <a:t>Economic inclusion empowers refugees by enabling them to access </a:t>
            </a:r>
            <a:r>
              <a:rPr lang="en-US" sz="2524" spc="247" dirty="0" err="1">
                <a:solidFill>
                  <a:srgbClr val="231F20"/>
                </a:solidFill>
                <a:latin typeface="Nunito Sans" pitchFamily="2" charset="77"/>
              </a:rPr>
              <a:t>labour</a:t>
            </a:r>
            <a:r>
              <a:rPr lang="en-US" sz="2524" spc="247" dirty="0">
                <a:solidFill>
                  <a:srgbClr val="231F20"/>
                </a:solidFill>
                <a:latin typeface="Nunito Sans" pitchFamily="2" charset="77"/>
              </a:rPr>
              <a:t> markets, finance, inter alia, and to meet their needs sustainably, avoid aid dependency of negative coping mechanisms, and contributes to their host economies</a:t>
            </a:r>
          </a:p>
          <a:p>
            <a:pPr algn="just">
              <a:lnSpc>
                <a:spcPts val="3483"/>
              </a:lnSpc>
            </a:pPr>
            <a:endParaRPr lang="en-US" sz="2524" spc="247" dirty="0">
              <a:solidFill>
                <a:srgbClr val="231F20"/>
              </a:solidFill>
              <a:latin typeface="Open Sauce"/>
            </a:endParaRPr>
          </a:p>
          <a:p>
            <a:pPr algn="just">
              <a:lnSpc>
                <a:spcPts val="3483"/>
              </a:lnSpc>
            </a:pPr>
            <a:endParaRPr lang="en-US" sz="2524" spc="247" dirty="0">
              <a:solidFill>
                <a:srgbClr val="231F20"/>
              </a:solidFill>
              <a:latin typeface="Open Sauc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a:p>
        </p:txBody>
      </p:sp>
      <p:sp>
        <p:nvSpPr>
          <p:cNvPr id="3" name="TextBox 3"/>
          <p:cNvSpPr txBox="1"/>
          <p:nvPr/>
        </p:nvSpPr>
        <p:spPr>
          <a:xfrm>
            <a:off x="1019386" y="607845"/>
            <a:ext cx="8252938" cy="795218"/>
          </a:xfrm>
          <a:prstGeom prst="rect">
            <a:avLst/>
          </a:prstGeom>
        </p:spPr>
        <p:txBody>
          <a:bodyPr lIns="0" tIns="0" rIns="0" bIns="0" rtlCol="0" anchor="t">
            <a:spAutoFit/>
          </a:bodyPr>
          <a:lstStyle/>
          <a:p>
            <a:pPr marL="0" lvl="0" indent="0" algn="l">
              <a:lnSpc>
                <a:spcPts val="5862"/>
              </a:lnSpc>
              <a:spcBef>
                <a:spcPct val="0"/>
              </a:spcBef>
            </a:pPr>
            <a:r>
              <a:rPr lang="en-US" sz="5921" b="1" spc="207" dirty="0">
                <a:solidFill>
                  <a:srgbClr val="040506"/>
                </a:solidFill>
                <a:latin typeface="Nunito Sans" pitchFamily="2" charset="77"/>
              </a:rPr>
              <a:t>Goals &amp; Objectives</a:t>
            </a:r>
          </a:p>
        </p:txBody>
      </p:sp>
      <p:sp>
        <p:nvSpPr>
          <p:cNvPr id="4" name="Freeform 4"/>
          <p:cNvSpPr/>
          <p:nvPr/>
        </p:nvSpPr>
        <p:spPr>
          <a:xfrm rot="-10800000">
            <a:off x="-306002" y="-808457"/>
            <a:ext cx="8744064" cy="25119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10672708" y="1218381"/>
            <a:ext cx="7454371" cy="6665258"/>
            <a:chOff x="0" y="0"/>
            <a:chExt cx="9939161" cy="8887011"/>
          </a:xfrm>
        </p:grpSpPr>
        <p:sp>
          <p:nvSpPr>
            <p:cNvPr id="6" name="Freeform 6"/>
            <p:cNvSpPr/>
            <p:nvPr/>
          </p:nvSpPr>
          <p:spPr>
            <a:xfrm>
              <a:off x="0" y="2265045"/>
              <a:ext cx="9939161" cy="6621966"/>
            </a:xfrm>
            <a:custGeom>
              <a:avLst/>
              <a:gdLst/>
              <a:ahLst/>
              <a:cxnLst/>
              <a:rect l="l" t="t" r="r" b="b"/>
              <a:pathLst>
                <a:path w="9939161" h="6621966">
                  <a:moveTo>
                    <a:pt x="0" y="0"/>
                  </a:moveTo>
                  <a:lnTo>
                    <a:pt x="9939161" y="0"/>
                  </a:lnTo>
                  <a:lnTo>
                    <a:pt x="9939161" y="6621966"/>
                  </a:lnTo>
                  <a:lnTo>
                    <a:pt x="0" y="6621966"/>
                  </a:lnTo>
                  <a:lnTo>
                    <a:pt x="0" y="0"/>
                  </a:lnTo>
                  <a:close/>
                </a:path>
              </a:pathLst>
            </a:custGeom>
            <a:blipFill>
              <a:blip r:embed="rId5">
                <a:alphaModFix amt="83000"/>
              </a:blip>
              <a:stretch>
                <a:fillRect/>
              </a:stretch>
            </a:blipFill>
          </p:spPr>
          <p:txBody>
            <a:bodyPr/>
            <a:lstStyle/>
            <a:p>
              <a:endParaRPr lang="en-US"/>
            </a:p>
          </p:txBody>
        </p:sp>
        <p:grpSp>
          <p:nvGrpSpPr>
            <p:cNvPr id="7" name="Group 7"/>
            <p:cNvGrpSpPr/>
            <p:nvPr/>
          </p:nvGrpSpPr>
          <p:grpSpPr>
            <a:xfrm>
              <a:off x="984419" y="2265045"/>
              <a:ext cx="399699" cy="381274"/>
              <a:chOff x="0" y="0"/>
              <a:chExt cx="587326" cy="560252"/>
            </a:xfrm>
          </p:grpSpPr>
          <p:sp>
            <p:nvSpPr>
              <p:cNvPr id="8" name="Freeform 8"/>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425C98"/>
              </a:solidFill>
            </p:spPr>
            <p:txBody>
              <a:bodyPr/>
              <a:lstStyle/>
              <a:p>
                <a:endParaRPr lang="en-US"/>
              </a:p>
            </p:txBody>
          </p:sp>
        </p:grpSp>
        <p:grpSp>
          <p:nvGrpSpPr>
            <p:cNvPr id="9" name="Group 9"/>
            <p:cNvGrpSpPr/>
            <p:nvPr/>
          </p:nvGrpSpPr>
          <p:grpSpPr>
            <a:xfrm>
              <a:off x="280093" y="0"/>
              <a:ext cx="1807860" cy="2169727"/>
              <a:chOff x="0" y="0"/>
              <a:chExt cx="2656504" cy="3188238"/>
            </a:xfrm>
          </p:grpSpPr>
          <p:sp>
            <p:nvSpPr>
              <p:cNvPr id="10" name="Freeform 10"/>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425C98"/>
              </a:solidFill>
            </p:spPr>
            <p:txBody>
              <a:bodyPr/>
              <a:lstStyle/>
              <a:p>
                <a:endParaRPr lang="en-US"/>
              </a:p>
            </p:txBody>
          </p:sp>
        </p:grpSp>
        <p:grpSp>
          <p:nvGrpSpPr>
            <p:cNvPr id="11" name="Group 11"/>
            <p:cNvGrpSpPr/>
            <p:nvPr/>
          </p:nvGrpSpPr>
          <p:grpSpPr>
            <a:xfrm>
              <a:off x="3474491" y="2265045"/>
              <a:ext cx="399699" cy="381274"/>
              <a:chOff x="0" y="0"/>
              <a:chExt cx="587326" cy="560252"/>
            </a:xfrm>
          </p:grpSpPr>
          <p:sp>
            <p:nvSpPr>
              <p:cNvPr id="12" name="Freeform 12"/>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425C98"/>
              </a:solidFill>
            </p:spPr>
            <p:txBody>
              <a:bodyPr/>
              <a:lstStyle/>
              <a:p>
                <a:endParaRPr lang="en-US"/>
              </a:p>
            </p:txBody>
          </p:sp>
        </p:grpSp>
        <p:grpSp>
          <p:nvGrpSpPr>
            <p:cNvPr id="13" name="Group 13"/>
            <p:cNvGrpSpPr/>
            <p:nvPr/>
          </p:nvGrpSpPr>
          <p:grpSpPr>
            <a:xfrm>
              <a:off x="2770165" y="0"/>
              <a:ext cx="1807860" cy="2169727"/>
              <a:chOff x="0" y="0"/>
              <a:chExt cx="2656504" cy="3188238"/>
            </a:xfrm>
          </p:grpSpPr>
          <p:sp>
            <p:nvSpPr>
              <p:cNvPr id="14" name="Freeform 14"/>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425C98"/>
              </a:solidFill>
            </p:spPr>
            <p:txBody>
              <a:bodyPr/>
              <a:lstStyle/>
              <a:p>
                <a:endParaRPr lang="en-US"/>
              </a:p>
            </p:txBody>
          </p:sp>
        </p:grpSp>
        <p:grpSp>
          <p:nvGrpSpPr>
            <p:cNvPr id="15" name="Group 15"/>
            <p:cNvGrpSpPr/>
            <p:nvPr/>
          </p:nvGrpSpPr>
          <p:grpSpPr>
            <a:xfrm>
              <a:off x="5962561" y="2265045"/>
              <a:ext cx="399699" cy="381274"/>
              <a:chOff x="0" y="0"/>
              <a:chExt cx="587326" cy="560252"/>
            </a:xfrm>
          </p:grpSpPr>
          <p:sp>
            <p:nvSpPr>
              <p:cNvPr id="16" name="Freeform 16"/>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425C98"/>
              </a:solidFill>
            </p:spPr>
            <p:txBody>
              <a:bodyPr/>
              <a:lstStyle/>
              <a:p>
                <a:endParaRPr lang="en-US"/>
              </a:p>
            </p:txBody>
          </p:sp>
        </p:grpSp>
        <p:grpSp>
          <p:nvGrpSpPr>
            <p:cNvPr id="17" name="Group 17"/>
            <p:cNvGrpSpPr/>
            <p:nvPr/>
          </p:nvGrpSpPr>
          <p:grpSpPr>
            <a:xfrm>
              <a:off x="5258235" y="0"/>
              <a:ext cx="1807860" cy="2169727"/>
              <a:chOff x="0" y="0"/>
              <a:chExt cx="2656504" cy="3188238"/>
            </a:xfrm>
          </p:grpSpPr>
          <p:sp>
            <p:nvSpPr>
              <p:cNvPr id="18" name="Freeform 18"/>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425C98"/>
              </a:solidFill>
            </p:spPr>
            <p:txBody>
              <a:bodyPr/>
              <a:lstStyle/>
              <a:p>
                <a:endParaRPr lang="en-US"/>
              </a:p>
            </p:txBody>
          </p:sp>
        </p:grpSp>
        <p:grpSp>
          <p:nvGrpSpPr>
            <p:cNvPr id="19" name="Group 19"/>
            <p:cNvGrpSpPr/>
            <p:nvPr/>
          </p:nvGrpSpPr>
          <p:grpSpPr>
            <a:xfrm>
              <a:off x="8450631" y="2265045"/>
              <a:ext cx="399699" cy="381274"/>
              <a:chOff x="0" y="0"/>
              <a:chExt cx="587326" cy="560252"/>
            </a:xfrm>
          </p:grpSpPr>
          <p:sp>
            <p:nvSpPr>
              <p:cNvPr id="20" name="Freeform 20"/>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425C98"/>
              </a:solidFill>
            </p:spPr>
            <p:txBody>
              <a:bodyPr/>
              <a:lstStyle/>
              <a:p>
                <a:endParaRPr lang="en-US"/>
              </a:p>
            </p:txBody>
          </p:sp>
        </p:grpSp>
        <p:grpSp>
          <p:nvGrpSpPr>
            <p:cNvPr id="21" name="Group 21"/>
            <p:cNvGrpSpPr/>
            <p:nvPr/>
          </p:nvGrpSpPr>
          <p:grpSpPr>
            <a:xfrm>
              <a:off x="7746305" y="0"/>
              <a:ext cx="1807860" cy="2169727"/>
              <a:chOff x="0" y="0"/>
              <a:chExt cx="2656504" cy="3188238"/>
            </a:xfrm>
          </p:grpSpPr>
          <p:sp>
            <p:nvSpPr>
              <p:cNvPr id="22" name="Freeform 22"/>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425C98"/>
              </a:solidFill>
            </p:spPr>
            <p:txBody>
              <a:bodyPr/>
              <a:lstStyle/>
              <a:p>
                <a:endParaRPr lang="en-US"/>
              </a:p>
            </p:txBody>
          </p:sp>
        </p:grpSp>
        <p:sp>
          <p:nvSpPr>
            <p:cNvPr id="23" name="Freeform 23"/>
            <p:cNvSpPr/>
            <p:nvPr/>
          </p:nvSpPr>
          <p:spPr>
            <a:xfrm>
              <a:off x="3100706" y="356370"/>
              <a:ext cx="1024323" cy="1039442"/>
            </a:xfrm>
            <a:custGeom>
              <a:avLst/>
              <a:gdLst/>
              <a:ahLst/>
              <a:cxnLst/>
              <a:rect l="l" t="t" r="r" b="b"/>
              <a:pathLst>
                <a:path w="1024323" h="1039442">
                  <a:moveTo>
                    <a:pt x="0" y="0"/>
                  </a:moveTo>
                  <a:lnTo>
                    <a:pt x="1024323" y="0"/>
                  </a:lnTo>
                  <a:lnTo>
                    <a:pt x="1024323" y="1039443"/>
                  </a:lnTo>
                  <a:lnTo>
                    <a:pt x="0" y="10394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24"/>
            <p:cNvSpPr/>
            <p:nvPr/>
          </p:nvSpPr>
          <p:spPr>
            <a:xfrm>
              <a:off x="8217356" y="356370"/>
              <a:ext cx="924159" cy="1039442"/>
            </a:xfrm>
            <a:custGeom>
              <a:avLst/>
              <a:gdLst/>
              <a:ahLst/>
              <a:cxnLst/>
              <a:rect l="l" t="t" r="r" b="b"/>
              <a:pathLst>
                <a:path w="924159" h="1039442">
                  <a:moveTo>
                    <a:pt x="0" y="0"/>
                  </a:moveTo>
                  <a:lnTo>
                    <a:pt x="924159" y="0"/>
                  </a:lnTo>
                  <a:lnTo>
                    <a:pt x="924159" y="1039443"/>
                  </a:lnTo>
                  <a:lnTo>
                    <a:pt x="0" y="10394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Freeform 25"/>
            <p:cNvSpPr/>
            <p:nvPr/>
          </p:nvSpPr>
          <p:spPr>
            <a:xfrm>
              <a:off x="586431" y="418348"/>
              <a:ext cx="1195675" cy="977465"/>
            </a:xfrm>
            <a:custGeom>
              <a:avLst/>
              <a:gdLst/>
              <a:ahLst/>
              <a:cxnLst/>
              <a:rect l="l" t="t" r="r" b="b"/>
              <a:pathLst>
                <a:path w="1195675" h="977465">
                  <a:moveTo>
                    <a:pt x="0" y="0"/>
                  </a:moveTo>
                  <a:lnTo>
                    <a:pt x="1195676" y="0"/>
                  </a:lnTo>
                  <a:lnTo>
                    <a:pt x="1195676" y="977465"/>
                  </a:lnTo>
                  <a:lnTo>
                    <a:pt x="0" y="977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26"/>
            <p:cNvSpPr/>
            <p:nvPr/>
          </p:nvSpPr>
          <p:spPr>
            <a:xfrm>
              <a:off x="5633713" y="356370"/>
              <a:ext cx="1057395" cy="1285587"/>
            </a:xfrm>
            <a:custGeom>
              <a:avLst/>
              <a:gdLst/>
              <a:ahLst/>
              <a:cxnLst/>
              <a:rect l="l" t="t" r="r" b="b"/>
              <a:pathLst>
                <a:path w="1057395" h="1285587">
                  <a:moveTo>
                    <a:pt x="0" y="0"/>
                  </a:moveTo>
                  <a:lnTo>
                    <a:pt x="1057396" y="0"/>
                  </a:lnTo>
                  <a:lnTo>
                    <a:pt x="1057396" y="1285587"/>
                  </a:lnTo>
                  <a:lnTo>
                    <a:pt x="0" y="12855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
        <p:nvSpPr>
          <p:cNvPr id="27" name="TextBox 27"/>
          <p:cNvSpPr txBox="1"/>
          <p:nvPr/>
        </p:nvSpPr>
        <p:spPr>
          <a:xfrm>
            <a:off x="418113" y="1988813"/>
            <a:ext cx="9560411" cy="433773"/>
          </a:xfrm>
          <a:prstGeom prst="rect">
            <a:avLst/>
          </a:prstGeom>
        </p:spPr>
        <p:txBody>
          <a:bodyPr lIns="0" tIns="0" rIns="0" bIns="0" rtlCol="0" anchor="t">
            <a:spAutoFit/>
          </a:bodyPr>
          <a:lstStyle/>
          <a:p>
            <a:pPr algn="l">
              <a:lnSpc>
                <a:spcPts val="3483"/>
              </a:lnSpc>
              <a:spcBef>
                <a:spcPct val="0"/>
              </a:spcBef>
            </a:pPr>
            <a:r>
              <a:rPr lang="en-US" sz="2524" spc="247" dirty="0">
                <a:solidFill>
                  <a:srgbClr val="231F20"/>
                </a:solidFill>
                <a:latin typeface="Nunito Sans" pitchFamily="2" charset="77"/>
              </a:rPr>
              <a:t>The desired outcome of GRD’s actions shall be to:</a:t>
            </a:r>
          </a:p>
        </p:txBody>
      </p:sp>
      <p:grpSp>
        <p:nvGrpSpPr>
          <p:cNvPr id="28" name="Group 28"/>
          <p:cNvGrpSpPr/>
          <p:nvPr/>
        </p:nvGrpSpPr>
        <p:grpSpPr>
          <a:xfrm>
            <a:off x="418113" y="2702637"/>
            <a:ext cx="13688156" cy="6354449"/>
            <a:chOff x="0" y="-38100"/>
            <a:chExt cx="18250875" cy="8472597"/>
          </a:xfrm>
        </p:grpSpPr>
        <p:sp>
          <p:nvSpPr>
            <p:cNvPr id="29" name="TextBox 29"/>
            <p:cNvSpPr txBox="1"/>
            <p:nvPr/>
          </p:nvSpPr>
          <p:spPr>
            <a:xfrm>
              <a:off x="1184325" y="-38100"/>
              <a:ext cx="12369052" cy="2548561"/>
            </a:xfrm>
            <a:prstGeom prst="rect">
              <a:avLst/>
            </a:prstGeom>
          </p:spPr>
          <p:txBody>
            <a:bodyPr lIns="0" tIns="0" rIns="0" bIns="0" rtlCol="0" anchor="t">
              <a:spAutoFit/>
            </a:bodyPr>
            <a:lstStyle/>
            <a:p>
              <a:pPr marL="0" lvl="0" indent="0" algn="l">
                <a:lnSpc>
                  <a:spcPts val="3011"/>
                </a:lnSpc>
                <a:spcBef>
                  <a:spcPct val="0"/>
                </a:spcBef>
              </a:pPr>
              <a:r>
                <a:rPr lang="en-US" sz="2182" spc="213" dirty="0">
                  <a:solidFill>
                    <a:srgbClr val="231F20"/>
                  </a:solidFill>
                  <a:latin typeface="Nunito Sans" pitchFamily="2" charset="77"/>
                </a:rPr>
                <a:t>To identify the official pathways to accessing documents as a function of four factors: the type of documentation, the agency providing the documentation, the evolution of the RSD process, and the personal histories and contexts of refugees in Kakuma</a:t>
              </a:r>
            </a:p>
          </p:txBody>
        </p:sp>
        <p:sp>
          <p:nvSpPr>
            <p:cNvPr id="30" name="TextBox 30"/>
            <p:cNvSpPr txBox="1"/>
            <p:nvPr/>
          </p:nvSpPr>
          <p:spPr>
            <a:xfrm>
              <a:off x="53060" y="348662"/>
              <a:ext cx="871033" cy="691212"/>
            </a:xfrm>
            <a:prstGeom prst="rect">
              <a:avLst/>
            </a:prstGeom>
          </p:spPr>
          <p:txBody>
            <a:bodyPr lIns="0" tIns="0" rIns="0" bIns="0" rtlCol="0" anchor="t">
              <a:spAutoFit/>
            </a:bodyPr>
            <a:lstStyle/>
            <a:p>
              <a:pPr marL="0" lvl="0" indent="0" algn="l">
                <a:lnSpc>
                  <a:spcPts val="4324"/>
                </a:lnSpc>
                <a:spcBef>
                  <a:spcPct val="0"/>
                </a:spcBef>
              </a:pPr>
              <a:r>
                <a:rPr lang="en-US" sz="3133" spc="307">
                  <a:solidFill>
                    <a:srgbClr val="FF865E"/>
                  </a:solidFill>
                  <a:latin typeface="Open Sauce Bold"/>
                </a:rPr>
                <a:t>01</a:t>
              </a:r>
            </a:p>
          </p:txBody>
        </p:sp>
        <p:sp>
          <p:nvSpPr>
            <p:cNvPr id="32" name="TextBox 32"/>
            <p:cNvSpPr txBox="1"/>
            <p:nvPr/>
          </p:nvSpPr>
          <p:spPr>
            <a:xfrm>
              <a:off x="0" y="3236372"/>
              <a:ext cx="871033" cy="691212"/>
            </a:xfrm>
            <a:prstGeom prst="rect">
              <a:avLst/>
            </a:prstGeom>
          </p:spPr>
          <p:txBody>
            <a:bodyPr lIns="0" tIns="0" rIns="0" bIns="0" rtlCol="0" anchor="t">
              <a:spAutoFit/>
            </a:bodyPr>
            <a:lstStyle/>
            <a:p>
              <a:pPr marL="0" lvl="0" indent="0" algn="l">
                <a:lnSpc>
                  <a:spcPts val="4324"/>
                </a:lnSpc>
                <a:spcBef>
                  <a:spcPct val="0"/>
                </a:spcBef>
              </a:pPr>
              <a:r>
                <a:rPr lang="en-US" sz="3133" spc="307" dirty="0">
                  <a:solidFill>
                    <a:srgbClr val="FF865E"/>
                  </a:solidFill>
                  <a:latin typeface="Open Sauce Bold"/>
                </a:rPr>
                <a:t>02</a:t>
              </a:r>
            </a:p>
          </p:txBody>
        </p:sp>
        <p:sp>
          <p:nvSpPr>
            <p:cNvPr id="33" name="TextBox 33"/>
            <p:cNvSpPr txBox="1"/>
            <p:nvPr/>
          </p:nvSpPr>
          <p:spPr>
            <a:xfrm>
              <a:off x="1184325" y="2912945"/>
              <a:ext cx="12369052" cy="1009679"/>
            </a:xfrm>
            <a:prstGeom prst="rect">
              <a:avLst/>
            </a:prstGeom>
          </p:spPr>
          <p:txBody>
            <a:bodyPr lIns="0" tIns="0" rIns="0" bIns="0" rtlCol="0" anchor="t">
              <a:spAutoFit/>
            </a:bodyPr>
            <a:lstStyle/>
            <a:p>
              <a:pPr marL="0" lvl="0" indent="0" algn="l">
                <a:lnSpc>
                  <a:spcPts val="3011"/>
                </a:lnSpc>
                <a:spcBef>
                  <a:spcPct val="0"/>
                </a:spcBef>
              </a:pPr>
              <a:r>
                <a:rPr lang="en-US" sz="2182" spc="213" dirty="0">
                  <a:solidFill>
                    <a:srgbClr val="231F20"/>
                  </a:solidFill>
                  <a:latin typeface="Nunito Sans" pitchFamily="2" charset="77"/>
                </a:rPr>
                <a:t>To determine awareness of these pathways among refugee residents in Kakuma</a:t>
              </a:r>
            </a:p>
          </p:txBody>
        </p:sp>
        <p:sp>
          <p:nvSpPr>
            <p:cNvPr id="34" name="TextBox 34"/>
            <p:cNvSpPr txBox="1"/>
            <p:nvPr/>
          </p:nvSpPr>
          <p:spPr>
            <a:xfrm>
              <a:off x="0" y="4841983"/>
              <a:ext cx="871033" cy="691212"/>
            </a:xfrm>
            <a:prstGeom prst="rect">
              <a:avLst/>
            </a:prstGeom>
          </p:spPr>
          <p:txBody>
            <a:bodyPr lIns="0" tIns="0" rIns="0" bIns="0" rtlCol="0" anchor="t">
              <a:spAutoFit/>
            </a:bodyPr>
            <a:lstStyle/>
            <a:p>
              <a:pPr marL="0" lvl="0" indent="0" algn="l">
                <a:lnSpc>
                  <a:spcPts val="4324"/>
                </a:lnSpc>
                <a:spcBef>
                  <a:spcPct val="0"/>
                </a:spcBef>
              </a:pPr>
              <a:r>
                <a:rPr lang="en-US" sz="3133" spc="307" dirty="0">
                  <a:solidFill>
                    <a:srgbClr val="FF865E"/>
                  </a:solidFill>
                  <a:latin typeface="Open Sauce Bold"/>
                </a:rPr>
                <a:t>03</a:t>
              </a:r>
            </a:p>
          </p:txBody>
        </p:sp>
        <p:sp>
          <p:nvSpPr>
            <p:cNvPr id="35" name="TextBox 35"/>
            <p:cNvSpPr txBox="1"/>
            <p:nvPr/>
          </p:nvSpPr>
          <p:spPr>
            <a:xfrm>
              <a:off x="1184325" y="4537183"/>
              <a:ext cx="12369052" cy="1522638"/>
            </a:xfrm>
            <a:prstGeom prst="rect">
              <a:avLst/>
            </a:prstGeom>
          </p:spPr>
          <p:txBody>
            <a:bodyPr lIns="0" tIns="0" rIns="0" bIns="0" rtlCol="0" anchor="t">
              <a:spAutoFit/>
            </a:bodyPr>
            <a:lstStyle/>
            <a:p>
              <a:pPr marL="0" lvl="0" indent="0" algn="l">
                <a:lnSpc>
                  <a:spcPts val="3011"/>
                </a:lnSpc>
                <a:spcBef>
                  <a:spcPct val="0"/>
                </a:spcBef>
              </a:pPr>
              <a:r>
                <a:rPr lang="en-US" sz="2182" spc="213" dirty="0">
                  <a:solidFill>
                    <a:srgbClr val="231F20"/>
                  </a:solidFill>
                  <a:latin typeface="Nunito Sans" pitchFamily="2" charset="77"/>
                </a:rPr>
                <a:t>To document strategies and pathways refugee residents of Kakuma take to access necessary documentation as a function of these same four factors</a:t>
              </a:r>
            </a:p>
          </p:txBody>
        </p:sp>
        <p:sp>
          <p:nvSpPr>
            <p:cNvPr id="36" name="TextBox 36"/>
            <p:cNvSpPr txBox="1"/>
            <p:nvPr/>
          </p:nvSpPr>
          <p:spPr>
            <a:xfrm>
              <a:off x="0" y="6995571"/>
              <a:ext cx="871033" cy="691212"/>
            </a:xfrm>
            <a:prstGeom prst="rect">
              <a:avLst/>
            </a:prstGeom>
          </p:spPr>
          <p:txBody>
            <a:bodyPr lIns="0" tIns="0" rIns="0" bIns="0" rtlCol="0" anchor="t">
              <a:spAutoFit/>
            </a:bodyPr>
            <a:lstStyle/>
            <a:p>
              <a:pPr marL="0" lvl="0" indent="0" algn="l">
                <a:lnSpc>
                  <a:spcPts val="4324"/>
                </a:lnSpc>
                <a:spcBef>
                  <a:spcPct val="0"/>
                </a:spcBef>
              </a:pPr>
              <a:r>
                <a:rPr lang="en-US" sz="3133" spc="307" dirty="0">
                  <a:solidFill>
                    <a:srgbClr val="FF865E"/>
                  </a:solidFill>
                  <a:latin typeface="Open Sauce Bold"/>
                </a:rPr>
                <a:t>04</a:t>
              </a:r>
            </a:p>
          </p:txBody>
        </p:sp>
        <p:sp>
          <p:nvSpPr>
            <p:cNvPr id="37" name="TextBox 37"/>
            <p:cNvSpPr txBox="1"/>
            <p:nvPr/>
          </p:nvSpPr>
          <p:spPr>
            <a:xfrm>
              <a:off x="0" y="7279898"/>
              <a:ext cx="1162274" cy="691212"/>
            </a:xfrm>
            <a:prstGeom prst="rect">
              <a:avLst/>
            </a:prstGeom>
          </p:spPr>
          <p:txBody>
            <a:bodyPr lIns="0" tIns="0" rIns="0" bIns="0" rtlCol="0" anchor="t">
              <a:spAutoFit/>
            </a:bodyPr>
            <a:lstStyle/>
            <a:p>
              <a:pPr marL="0" lvl="0" indent="0" algn="l">
                <a:lnSpc>
                  <a:spcPts val="4324"/>
                </a:lnSpc>
                <a:spcBef>
                  <a:spcPct val="0"/>
                </a:spcBef>
              </a:pPr>
              <a:endParaRPr lang="en-US" sz="3133" spc="307" dirty="0">
                <a:solidFill>
                  <a:srgbClr val="FF865E"/>
                </a:solidFill>
                <a:latin typeface="Open Sauce Bold"/>
              </a:endParaRPr>
            </a:p>
          </p:txBody>
        </p:sp>
        <p:sp>
          <p:nvSpPr>
            <p:cNvPr id="38" name="TextBox 38"/>
            <p:cNvSpPr txBox="1"/>
            <p:nvPr/>
          </p:nvSpPr>
          <p:spPr>
            <a:xfrm>
              <a:off x="1075633" y="6911859"/>
              <a:ext cx="17175242" cy="1522638"/>
            </a:xfrm>
            <a:prstGeom prst="rect">
              <a:avLst/>
            </a:prstGeom>
          </p:spPr>
          <p:txBody>
            <a:bodyPr lIns="0" tIns="0" rIns="0" bIns="0" rtlCol="0" anchor="t">
              <a:spAutoFit/>
            </a:bodyPr>
            <a:lstStyle/>
            <a:p>
              <a:pPr marL="0" lvl="0" indent="0" algn="l">
                <a:lnSpc>
                  <a:spcPts val="3011"/>
                </a:lnSpc>
                <a:spcBef>
                  <a:spcPct val="0"/>
                </a:spcBef>
              </a:pPr>
              <a:r>
                <a:rPr lang="en-US" sz="2182" spc="213" dirty="0">
                  <a:solidFill>
                    <a:srgbClr val="231F20"/>
                  </a:solidFill>
                  <a:latin typeface="Nunito Sans" pitchFamily="2" charset="77"/>
                </a:rPr>
                <a:t>To identify the kinds of barriers faced by refugees in these different circumstances; and to describe the consequences of delays and denials on refugees’ socioeconomic integration and general well-being</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2059222" y="-798391"/>
            <a:ext cx="4118443" cy="3654183"/>
          </a:xfrm>
          <a:custGeom>
            <a:avLst/>
            <a:gdLst/>
            <a:ahLst/>
            <a:cxnLst/>
            <a:rect l="l" t="t" r="r" b="b"/>
            <a:pathLst>
              <a:path w="4118443" h="3654183">
                <a:moveTo>
                  <a:pt x="4118444" y="3654182"/>
                </a:moveTo>
                <a:lnTo>
                  <a:pt x="0" y="3654182"/>
                </a:lnTo>
                <a:lnTo>
                  <a:pt x="0" y="0"/>
                </a:lnTo>
                <a:lnTo>
                  <a:pt x="4118444" y="0"/>
                </a:lnTo>
                <a:lnTo>
                  <a:pt x="4118444" y="36541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669464" y="7078349"/>
            <a:ext cx="3851417" cy="3417257"/>
          </a:xfrm>
          <a:custGeom>
            <a:avLst/>
            <a:gdLst/>
            <a:ahLst/>
            <a:cxnLst/>
            <a:rect l="l" t="t" r="r" b="b"/>
            <a:pathLst>
              <a:path w="3851417" h="3417257">
                <a:moveTo>
                  <a:pt x="0" y="0"/>
                </a:moveTo>
                <a:lnTo>
                  <a:pt x="3851417" y="0"/>
                </a:lnTo>
                <a:lnTo>
                  <a:pt x="3851417" y="3417257"/>
                </a:lnTo>
                <a:lnTo>
                  <a:pt x="0" y="34172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0951939" y="370202"/>
            <a:ext cx="5430636" cy="5432925"/>
            <a:chOff x="0" y="0"/>
            <a:chExt cx="6832800" cy="6835680"/>
          </a:xfrm>
        </p:grpSpPr>
        <p:sp>
          <p:nvSpPr>
            <p:cNvPr id="5" name="Freeform 5"/>
            <p:cNvSpPr/>
            <p:nvPr/>
          </p:nvSpPr>
          <p:spPr>
            <a:xfrm>
              <a:off x="0" y="508"/>
              <a:ext cx="6832726" cy="6835140"/>
            </a:xfrm>
            <a:custGeom>
              <a:avLst/>
              <a:gdLst/>
              <a:ahLst/>
              <a:cxnLst/>
              <a:rect l="l" t="t" r="r" b="b"/>
              <a:pathLst>
                <a:path w="6832726" h="6835140">
                  <a:moveTo>
                    <a:pt x="3408807" y="6835140"/>
                  </a:moveTo>
                  <a:cubicBezTo>
                    <a:pt x="3385947" y="6835140"/>
                    <a:pt x="3370707" y="6812280"/>
                    <a:pt x="3370707" y="6797040"/>
                  </a:cubicBezTo>
                  <a:cubicBezTo>
                    <a:pt x="3370707" y="6774180"/>
                    <a:pt x="3385947" y="6758940"/>
                    <a:pt x="3408807" y="6758940"/>
                  </a:cubicBezTo>
                  <a:cubicBezTo>
                    <a:pt x="3424047" y="6758940"/>
                    <a:pt x="3446907" y="6774180"/>
                    <a:pt x="3446907" y="6797040"/>
                  </a:cubicBezTo>
                  <a:cubicBezTo>
                    <a:pt x="3446907" y="6812280"/>
                    <a:pt x="3424047" y="6835140"/>
                    <a:pt x="3408807" y="6835140"/>
                  </a:cubicBezTo>
                  <a:close/>
                  <a:moveTo>
                    <a:pt x="3584194" y="6789420"/>
                  </a:moveTo>
                  <a:cubicBezTo>
                    <a:pt x="3584194" y="6766560"/>
                    <a:pt x="3599434" y="6751320"/>
                    <a:pt x="3614674" y="6751320"/>
                  </a:cubicBezTo>
                  <a:cubicBezTo>
                    <a:pt x="3637534" y="6751320"/>
                    <a:pt x="3660394" y="6766560"/>
                    <a:pt x="3660394" y="6789420"/>
                  </a:cubicBezTo>
                  <a:cubicBezTo>
                    <a:pt x="3660394" y="6804660"/>
                    <a:pt x="3645154" y="6827520"/>
                    <a:pt x="3622294" y="6827520"/>
                  </a:cubicBezTo>
                  <a:cubicBezTo>
                    <a:pt x="3599434" y="6827520"/>
                    <a:pt x="3584194" y="6812280"/>
                    <a:pt x="3584194" y="6789420"/>
                  </a:cubicBezTo>
                  <a:close/>
                  <a:moveTo>
                    <a:pt x="3187700" y="6827520"/>
                  </a:moveTo>
                  <a:cubicBezTo>
                    <a:pt x="3172460" y="6827520"/>
                    <a:pt x="3149600" y="6804660"/>
                    <a:pt x="3157220" y="6781800"/>
                  </a:cubicBezTo>
                  <a:cubicBezTo>
                    <a:pt x="3157220" y="6766560"/>
                    <a:pt x="3172460" y="6751320"/>
                    <a:pt x="3195320" y="6751320"/>
                  </a:cubicBezTo>
                  <a:cubicBezTo>
                    <a:pt x="3218180" y="6751320"/>
                    <a:pt x="3233420" y="6766560"/>
                    <a:pt x="3233420" y="6789420"/>
                  </a:cubicBezTo>
                  <a:cubicBezTo>
                    <a:pt x="3225800" y="6812280"/>
                    <a:pt x="3210560" y="6827520"/>
                    <a:pt x="3195320" y="6827520"/>
                  </a:cubicBezTo>
                  <a:cubicBezTo>
                    <a:pt x="3195320" y="6827520"/>
                    <a:pt x="3187700" y="6827520"/>
                    <a:pt x="3187700" y="6827520"/>
                  </a:cubicBezTo>
                  <a:close/>
                  <a:moveTo>
                    <a:pt x="3797808" y="6774053"/>
                  </a:moveTo>
                  <a:cubicBezTo>
                    <a:pt x="3790188" y="6751193"/>
                    <a:pt x="3805428" y="6735953"/>
                    <a:pt x="3828288" y="6728333"/>
                  </a:cubicBezTo>
                  <a:cubicBezTo>
                    <a:pt x="3851148" y="6728333"/>
                    <a:pt x="3866388" y="6743573"/>
                    <a:pt x="3874008" y="6766433"/>
                  </a:cubicBezTo>
                  <a:cubicBezTo>
                    <a:pt x="3874008" y="6781673"/>
                    <a:pt x="3858768" y="6804533"/>
                    <a:pt x="3835908" y="6804533"/>
                  </a:cubicBezTo>
                  <a:cubicBezTo>
                    <a:pt x="3813048" y="6804533"/>
                    <a:pt x="3797808" y="6789293"/>
                    <a:pt x="3797808" y="6774053"/>
                  </a:cubicBezTo>
                  <a:close/>
                  <a:moveTo>
                    <a:pt x="2974213" y="6804533"/>
                  </a:moveTo>
                  <a:cubicBezTo>
                    <a:pt x="2951353" y="6804533"/>
                    <a:pt x="2936113" y="6781673"/>
                    <a:pt x="2943733" y="6758813"/>
                  </a:cubicBezTo>
                  <a:cubicBezTo>
                    <a:pt x="2943733" y="6743573"/>
                    <a:pt x="2966593" y="6728333"/>
                    <a:pt x="2981833" y="6728333"/>
                  </a:cubicBezTo>
                  <a:cubicBezTo>
                    <a:pt x="3004693" y="6728333"/>
                    <a:pt x="3019933" y="6751193"/>
                    <a:pt x="3019933" y="6774053"/>
                  </a:cubicBezTo>
                  <a:cubicBezTo>
                    <a:pt x="3012313" y="6789293"/>
                    <a:pt x="2997073" y="6804533"/>
                    <a:pt x="2981833" y="6804533"/>
                  </a:cubicBezTo>
                  <a:cubicBezTo>
                    <a:pt x="2974213" y="6804533"/>
                    <a:pt x="2974213" y="6804533"/>
                    <a:pt x="2974213" y="6804533"/>
                  </a:cubicBezTo>
                  <a:close/>
                  <a:moveTo>
                    <a:pt x="4011295" y="6743446"/>
                  </a:moveTo>
                  <a:cubicBezTo>
                    <a:pt x="4003675" y="6720586"/>
                    <a:pt x="4018915" y="6705346"/>
                    <a:pt x="4041775" y="6697726"/>
                  </a:cubicBezTo>
                  <a:cubicBezTo>
                    <a:pt x="4057015" y="6697726"/>
                    <a:pt x="4079875" y="6705346"/>
                    <a:pt x="4079875" y="6728206"/>
                  </a:cubicBezTo>
                  <a:cubicBezTo>
                    <a:pt x="4087495" y="6751066"/>
                    <a:pt x="4072255" y="6766306"/>
                    <a:pt x="4049395" y="6773926"/>
                  </a:cubicBezTo>
                  <a:cubicBezTo>
                    <a:pt x="4049395" y="6773926"/>
                    <a:pt x="4049395" y="6773926"/>
                    <a:pt x="4041775" y="6773926"/>
                  </a:cubicBezTo>
                  <a:cubicBezTo>
                    <a:pt x="4026535" y="6773926"/>
                    <a:pt x="4011295" y="6758686"/>
                    <a:pt x="4011295" y="6743446"/>
                  </a:cubicBezTo>
                  <a:close/>
                  <a:moveTo>
                    <a:pt x="2760599" y="6766306"/>
                  </a:moveTo>
                  <a:cubicBezTo>
                    <a:pt x="2737739" y="6766306"/>
                    <a:pt x="2730119" y="6743446"/>
                    <a:pt x="2730119" y="6728206"/>
                  </a:cubicBezTo>
                  <a:cubicBezTo>
                    <a:pt x="2737739" y="6705346"/>
                    <a:pt x="2752979" y="6690106"/>
                    <a:pt x="2775839" y="6697726"/>
                  </a:cubicBezTo>
                  <a:cubicBezTo>
                    <a:pt x="2798699" y="6697726"/>
                    <a:pt x="2806319" y="6720586"/>
                    <a:pt x="2806319" y="6735826"/>
                  </a:cubicBezTo>
                  <a:cubicBezTo>
                    <a:pt x="2798699" y="6758686"/>
                    <a:pt x="2783459" y="6773926"/>
                    <a:pt x="2768219" y="6773926"/>
                  </a:cubicBezTo>
                  <a:cubicBezTo>
                    <a:pt x="2768219" y="6773926"/>
                    <a:pt x="2760599" y="6773926"/>
                    <a:pt x="2760599" y="6766306"/>
                  </a:cubicBezTo>
                  <a:close/>
                  <a:moveTo>
                    <a:pt x="4217162" y="6697599"/>
                  </a:moveTo>
                  <a:cubicBezTo>
                    <a:pt x="4209542" y="6682359"/>
                    <a:pt x="4224782" y="6659499"/>
                    <a:pt x="4247642" y="6651879"/>
                  </a:cubicBezTo>
                  <a:cubicBezTo>
                    <a:pt x="4262882" y="6644259"/>
                    <a:pt x="4285742" y="6659499"/>
                    <a:pt x="4293362" y="6682359"/>
                  </a:cubicBezTo>
                  <a:cubicBezTo>
                    <a:pt x="4293362" y="6697599"/>
                    <a:pt x="4285742" y="6720459"/>
                    <a:pt x="4262882" y="6728079"/>
                  </a:cubicBezTo>
                  <a:cubicBezTo>
                    <a:pt x="4262882" y="6728079"/>
                    <a:pt x="4255262" y="6728079"/>
                    <a:pt x="4255262" y="6728079"/>
                  </a:cubicBezTo>
                  <a:cubicBezTo>
                    <a:pt x="4240022" y="6728079"/>
                    <a:pt x="4224782" y="6712839"/>
                    <a:pt x="4217162" y="6697599"/>
                  </a:cubicBezTo>
                  <a:close/>
                  <a:moveTo>
                    <a:pt x="2547112" y="6720459"/>
                  </a:moveTo>
                  <a:cubicBezTo>
                    <a:pt x="2531872" y="6712839"/>
                    <a:pt x="2516632" y="6697599"/>
                    <a:pt x="2524252" y="6674739"/>
                  </a:cubicBezTo>
                  <a:cubicBezTo>
                    <a:pt x="2524252" y="6651879"/>
                    <a:pt x="2547112" y="6644259"/>
                    <a:pt x="2569972" y="6644259"/>
                  </a:cubicBezTo>
                  <a:cubicBezTo>
                    <a:pt x="2585212" y="6651879"/>
                    <a:pt x="2600452" y="6674739"/>
                    <a:pt x="2592832" y="6697726"/>
                  </a:cubicBezTo>
                  <a:cubicBezTo>
                    <a:pt x="2592832" y="6712966"/>
                    <a:pt x="2577592" y="6720586"/>
                    <a:pt x="2562352" y="6720586"/>
                  </a:cubicBezTo>
                  <a:cubicBezTo>
                    <a:pt x="2554732" y="6720586"/>
                    <a:pt x="2554732" y="6720586"/>
                    <a:pt x="2547112" y="6720586"/>
                  </a:cubicBezTo>
                  <a:close/>
                  <a:moveTo>
                    <a:pt x="4423029" y="6644259"/>
                  </a:moveTo>
                  <a:cubicBezTo>
                    <a:pt x="4415409" y="6621399"/>
                    <a:pt x="4430649" y="6598539"/>
                    <a:pt x="4445889" y="6590792"/>
                  </a:cubicBezTo>
                  <a:cubicBezTo>
                    <a:pt x="4468749" y="6590792"/>
                    <a:pt x="4491609" y="6598412"/>
                    <a:pt x="4499229" y="6621272"/>
                  </a:cubicBezTo>
                  <a:cubicBezTo>
                    <a:pt x="4499229" y="6636512"/>
                    <a:pt x="4491609" y="6659372"/>
                    <a:pt x="4468749" y="6666992"/>
                  </a:cubicBezTo>
                  <a:cubicBezTo>
                    <a:pt x="4468749" y="6666992"/>
                    <a:pt x="4461129" y="6666992"/>
                    <a:pt x="4461129" y="6666992"/>
                  </a:cubicBezTo>
                  <a:cubicBezTo>
                    <a:pt x="4445889" y="6666992"/>
                    <a:pt x="4430649" y="6659372"/>
                    <a:pt x="4423029" y="6644132"/>
                  </a:cubicBezTo>
                  <a:close/>
                  <a:moveTo>
                    <a:pt x="2341118" y="6659372"/>
                  </a:moveTo>
                  <a:cubicBezTo>
                    <a:pt x="2318258" y="6651752"/>
                    <a:pt x="2310638" y="6628892"/>
                    <a:pt x="2318258" y="6613652"/>
                  </a:cubicBezTo>
                  <a:cubicBezTo>
                    <a:pt x="2325878" y="6590792"/>
                    <a:pt x="2348738" y="6583172"/>
                    <a:pt x="2363978" y="6590792"/>
                  </a:cubicBezTo>
                  <a:cubicBezTo>
                    <a:pt x="2386838" y="6590792"/>
                    <a:pt x="2394458" y="6613652"/>
                    <a:pt x="2386838" y="6636512"/>
                  </a:cubicBezTo>
                  <a:cubicBezTo>
                    <a:pt x="2386838" y="6651752"/>
                    <a:pt x="2371598" y="6659372"/>
                    <a:pt x="2356358" y="6659372"/>
                  </a:cubicBezTo>
                  <a:cubicBezTo>
                    <a:pt x="2348738" y="6659372"/>
                    <a:pt x="2348738" y="6659372"/>
                    <a:pt x="2341118" y="6659372"/>
                  </a:cubicBezTo>
                  <a:close/>
                  <a:moveTo>
                    <a:pt x="4628896" y="6567805"/>
                  </a:moveTo>
                  <a:cubicBezTo>
                    <a:pt x="4621276" y="6552565"/>
                    <a:pt x="4628896" y="6529705"/>
                    <a:pt x="4644136" y="6522085"/>
                  </a:cubicBezTo>
                  <a:cubicBezTo>
                    <a:pt x="4666996" y="6514465"/>
                    <a:pt x="4689856" y="6522085"/>
                    <a:pt x="4697476" y="6544945"/>
                  </a:cubicBezTo>
                  <a:cubicBezTo>
                    <a:pt x="4705096" y="6560185"/>
                    <a:pt x="4697476" y="6583045"/>
                    <a:pt x="4674616" y="6590665"/>
                  </a:cubicBezTo>
                  <a:cubicBezTo>
                    <a:pt x="4674616" y="6590665"/>
                    <a:pt x="4666996" y="6598285"/>
                    <a:pt x="4659376" y="6598285"/>
                  </a:cubicBezTo>
                  <a:cubicBezTo>
                    <a:pt x="4644136" y="6598285"/>
                    <a:pt x="4628896" y="6583045"/>
                    <a:pt x="4628896" y="6567805"/>
                  </a:cubicBezTo>
                  <a:close/>
                  <a:moveTo>
                    <a:pt x="2135251" y="6583045"/>
                  </a:moveTo>
                  <a:cubicBezTo>
                    <a:pt x="2120011" y="6575425"/>
                    <a:pt x="2112391" y="6552565"/>
                    <a:pt x="2120011" y="6537325"/>
                  </a:cubicBezTo>
                  <a:cubicBezTo>
                    <a:pt x="2127631" y="6514465"/>
                    <a:pt x="2150491" y="6506845"/>
                    <a:pt x="2165731" y="6514465"/>
                  </a:cubicBezTo>
                  <a:cubicBezTo>
                    <a:pt x="2188591" y="6522085"/>
                    <a:pt x="2196211" y="6544945"/>
                    <a:pt x="2188591" y="6560185"/>
                  </a:cubicBezTo>
                  <a:cubicBezTo>
                    <a:pt x="2180971" y="6575425"/>
                    <a:pt x="2165731" y="6590665"/>
                    <a:pt x="2150491" y="6590665"/>
                  </a:cubicBezTo>
                  <a:cubicBezTo>
                    <a:pt x="2150491" y="6590665"/>
                    <a:pt x="2142871" y="6590665"/>
                    <a:pt x="2135251" y="6583045"/>
                  </a:cubicBezTo>
                  <a:close/>
                  <a:moveTo>
                    <a:pt x="4827143" y="6491478"/>
                  </a:moveTo>
                  <a:cubicBezTo>
                    <a:pt x="4811903" y="6468618"/>
                    <a:pt x="4819523" y="6445758"/>
                    <a:pt x="4842383" y="6438011"/>
                  </a:cubicBezTo>
                  <a:cubicBezTo>
                    <a:pt x="4857623" y="6430391"/>
                    <a:pt x="4880483" y="6438011"/>
                    <a:pt x="4895723" y="6453251"/>
                  </a:cubicBezTo>
                  <a:cubicBezTo>
                    <a:pt x="4903343" y="6476111"/>
                    <a:pt x="4895723" y="6498971"/>
                    <a:pt x="4872863" y="6506718"/>
                  </a:cubicBezTo>
                  <a:cubicBezTo>
                    <a:pt x="4872863" y="6506718"/>
                    <a:pt x="4865243" y="6506718"/>
                    <a:pt x="4857623" y="6506718"/>
                  </a:cubicBezTo>
                  <a:cubicBezTo>
                    <a:pt x="4842383" y="6506718"/>
                    <a:pt x="4827143" y="6499098"/>
                    <a:pt x="4827143" y="6491478"/>
                  </a:cubicBezTo>
                  <a:close/>
                  <a:moveTo>
                    <a:pt x="1936877" y="6499098"/>
                  </a:moveTo>
                  <a:cubicBezTo>
                    <a:pt x="1921637" y="6491478"/>
                    <a:pt x="1914017" y="6468618"/>
                    <a:pt x="1921637" y="6445631"/>
                  </a:cubicBezTo>
                  <a:cubicBezTo>
                    <a:pt x="1929257" y="6430391"/>
                    <a:pt x="1952117" y="6422771"/>
                    <a:pt x="1974977" y="6430391"/>
                  </a:cubicBezTo>
                  <a:cubicBezTo>
                    <a:pt x="1990217" y="6438011"/>
                    <a:pt x="1997837" y="6460871"/>
                    <a:pt x="1990217" y="6476111"/>
                  </a:cubicBezTo>
                  <a:cubicBezTo>
                    <a:pt x="1982597" y="6491351"/>
                    <a:pt x="1967357" y="6498971"/>
                    <a:pt x="1959737" y="6498971"/>
                  </a:cubicBezTo>
                  <a:cubicBezTo>
                    <a:pt x="1952117" y="6498971"/>
                    <a:pt x="1944497" y="6498971"/>
                    <a:pt x="1936877" y="6498971"/>
                  </a:cubicBezTo>
                  <a:close/>
                  <a:moveTo>
                    <a:pt x="5017770" y="6392164"/>
                  </a:moveTo>
                  <a:cubicBezTo>
                    <a:pt x="5002530" y="6376924"/>
                    <a:pt x="5010150" y="6354064"/>
                    <a:pt x="5033010" y="6338697"/>
                  </a:cubicBezTo>
                  <a:cubicBezTo>
                    <a:pt x="5048250" y="6331077"/>
                    <a:pt x="5071110" y="6338697"/>
                    <a:pt x="5078730" y="6353937"/>
                  </a:cubicBezTo>
                  <a:cubicBezTo>
                    <a:pt x="5093970" y="6376797"/>
                    <a:pt x="5086350" y="6399657"/>
                    <a:pt x="5063490" y="6407404"/>
                  </a:cubicBezTo>
                  <a:cubicBezTo>
                    <a:pt x="5063490" y="6407404"/>
                    <a:pt x="5055870" y="6415024"/>
                    <a:pt x="5048250" y="6415024"/>
                  </a:cubicBezTo>
                  <a:cubicBezTo>
                    <a:pt x="5033010" y="6415024"/>
                    <a:pt x="5025390" y="6407404"/>
                    <a:pt x="5017770" y="6392164"/>
                  </a:cubicBezTo>
                  <a:close/>
                  <a:moveTo>
                    <a:pt x="1746250" y="6399784"/>
                  </a:moveTo>
                  <a:cubicBezTo>
                    <a:pt x="1731010" y="6384544"/>
                    <a:pt x="1723390" y="6361684"/>
                    <a:pt x="1731010" y="6346317"/>
                  </a:cubicBezTo>
                  <a:cubicBezTo>
                    <a:pt x="1746250" y="6323457"/>
                    <a:pt x="1769110" y="6323457"/>
                    <a:pt x="1784350" y="6331077"/>
                  </a:cubicBezTo>
                  <a:cubicBezTo>
                    <a:pt x="1807210" y="6338697"/>
                    <a:pt x="1807210" y="6361557"/>
                    <a:pt x="1799590" y="6384544"/>
                  </a:cubicBezTo>
                  <a:cubicBezTo>
                    <a:pt x="1791970" y="6392164"/>
                    <a:pt x="1776730" y="6399784"/>
                    <a:pt x="1769110" y="6399784"/>
                  </a:cubicBezTo>
                  <a:cubicBezTo>
                    <a:pt x="1761490" y="6399784"/>
                    <a:pt x="1753870" y="6399784"/>
                    <a:pt x="1746250" y="6399784"/>
                  </a:cubicBezTo>
                  <a:close/>
                  <a:moveTo>
                    <a:pt x="5200777" y="6285357"/>
                  </a:moveTo>
                  <a:cubicBezTo>
                    <a:pt x="5185537" y="6270117"/>
                    <a:pt x="5193157" y="6247257"/>
                    <a:pt x="5208397" y="6231890"/>
                  </a:cubicBezTo>
                  <a:cubicBezTo>
                    <a:pt x="5231257" y="6224270"/>
                    <a:pt x="5254117" y="6224270"/>
                    <a:pt x="5261737" y="6247130"/>
                  </a:cubicBezTo>
                  <a:cubicBezTo>
                    <a:pt x="5276977" y="6262370"/>
                    <a:pt x="5269357" y="6285230"/>
                    <a:pt x="5254117" y="6292850"/>
                  </a:cubicBezTo>
                  <a:cubicBezTo>
                    <a:pt x="5246497" y="6300470"/>
                    <a:pt x="5238877" y="6300470"/>
                    <a:pt x="5231257" y="6300470"/>
                  </a:cubicBezTo>
                  <a:cubicBezTo>
                    <a:pt x="5223637" y="6300470"/>
                    <a:pt x="5208397" y="6292850"/>
                    <a:pt x="5200777" y="6285230"/>
                  </a:cubicBezTo>
                  <a:close/>
                  <a:moveTo>
                    <a:pt x="1563243" y="6285230"/>
                  </a:moveTo>
                  <a:cubicBezTo>
                    <a:pt x="1548003" y="6269990"/>
                    <a:pt x="1540383" y="6247130"/>
                    <a:pt x="1548003" y="6231763"/>
                  </a:cubicBezTo>
                  <a:cubicBezTo>
                    <a:pt x="1563243" y="6216523"/>
                    <a:pt x="1586103" y="6208903"/>
                    <a:pt x="1601343" y="6224143"/>
                  </a:cubicBezTo>
                  <a:cubicBezTo>
                    <a:pt x="1624203" y="6231763"/>
                    <a:pt x="1624203" y="6254623"/>
                    <a:pt x="1616583" y="6277610"/>
                  </a:cubicBezTo>
                  <a:cubicBezTo>
                    <a:pt x="1608963" y="6285230"/>
                    <a:pt x="1593723" y="6292850"/>
                    <a:pt x="1586103" y="6292850"/>
                  </a:cubicBezTo>
                  <a:cubicBezTo>
                    <a:pt x="1578483" y="6292850"/>
                    <a:pt x="1570863" y="6292850"/>
                    <a:pt x="1563243" y="6285230"/>
                  </a:cubicBezTo>
                  <a:close/>
                  <a:moveTo>
                    <a:pt x="5376164" y="6163183"/>
                  </a:moveTo>
                  <a:cubicBezTo>
                    <a:pt x="5368544" y="6147943"/>
                    <a:pt x="5368544" y="6125083"/>
                    <a:pt x="5383784" y="6109716"/>
                  </a:cubicBezTo>
                  <a:cubicBezTo>
                    <a:pt x="5406644" y="6102096"/>
                    <a:pt x="5429504" y="6102096"/>
                    <a:pt x="5437124" y="6117336"/>
                  </a:cubicBezTo>
                  <a:cubicBezTo>
                    <a:pt x="5452364" y="6140196"/>
                    <a:pt x="5452364" y="6163056"/>
                    <a:pt x="5429504" y="6170803"/>
                  </a:cubicBezTo>
                  <a:cubicBezTo>
                    <a:pt x="5421884" y="6178423"/>
                    <a:pt x="5414264" y="6178423"/>
                    <a:pt x="5406644" y="6178423"/>
                  </a:cubicBezTo>
                  <a:cubicBezTo>
                    <a:pt x="5399024" y="6178423"/>
                    <a:pt x="5383784" y="6178423"/>
                    <a:pt x="5376164" y="6163183"/>
                  </a:cubicBezTo>
                  <a:close/>
                  <a:moveTo>
                    <a:pt x="1387856" y="6163183"/>
                  </a:moveTo>
                  <a:cubicBezTo>
                    <a:pt x="1364996" y="6147943"/>
                    <a:pt x="1364996" y="6125083"/>
                    <a:pt x="1380236" y="6109716"/>
                  </a:cubicBezTo>
                  <a:cubicBezTo>
                    <a:pt x="1387856" y="6094476"/>
                    <a:pt x="1410716" y="6086856"/>
                    <a:pt x="1425956" y="6102096"/>
                  </a:cubicBezTo>
                  <a:cubicBezTo>
                    <a:pt x="1448816" y="6109716"/>
                    <a:pt x="1448816" y="6140196"/>
                    <a:pt x="1441196" y="6155563"/>
                  </a:cubicBezTo>
                  <a:cubicBezTo>
                    <a:pt x="1433576" y="6163183"/>
                    <a:pt x="1418336" y="6170803"/>
                    <a:pt x="1410716" y="6170803"/>
                  </a:cubicBezTo>
                  <a:cubicBezTo>
                    <a:pt x="1395476" y="6170803"/>
                    <a:pt x="1387856" y="6163183"/>
                    <a:pt x="1387856" y="6163183"/>
                  </a:cubicBezTo>
                  <a:close/>
                  <a:moveTo>
                    <a:pt x="5551551" y="6033516"/>
                  </a:moveTo>
                  <a:cubicBezTo>
                    <a:pt x="5536311" y="6018276"/>
                    <a:pt x="5536311" y="5995416"/>
                    <a:pt x="5551551" y="5980049"/>
                  </a:cubicBezTo>
                  <a:cubicBezTo>
                    <a:pt x="5566791" y="5964809"/>
                    <a:pt x="5597271" y="5972429"/>
                    <a:pt x="5604891" y="5987669"/>
                  </a:cubicBezTo>
                  <a:cubicBezTo>
                    <a:pt x="5620131" y="6002909"/>
                    <a:pt x="5620131" y="6025769"/>
                    <a:pt x="5604891" y="6041136"/>
                  </a:cubicBezTo>
                  <a:cubicBezTo>
                    <a:pt x="5597271" y="6048756"/>
                    <a:pt x="5589651" y="6048756"/>
                    <a:pt x="5574411" y="6048756"/>
                  </a:cubicBezTo>
                  <a:cubicBezTo>
                    <a:pt x="5566791" y="6048756"/>
                    <a:pt x="5559171" y="6041136"/>
                    <a:pt x="5551551" y="6033516"/>
                  </a:cubicBezTo>
                  <a:close/>
                  <a:moveTo>
                    <a:pt x="1212469" y="6025896"/>
                  </a:moveTo>
                  <a:cubicBezTo>
                    <a:pt x="1197229" y="6010656"/>
                    <a:pt x="1197229" y="5987796"/>
                    <a:pt x="1212469" y="5972429"/>
                  </a:cubicBezTo>
                  <a:cubicBezTo>
                    <a:pt x="1220089" y="5957189"/>
                    <a:pt x="1250569" y="5957189"/>
                    <a:pt x="1265809" y="5972429"/>
                  </a:cubicBezTo>
                  <a:cubicBezTo>
                    <a:pt x="1281049" y="5980049"/>
                    <a:pt x="1281049" y="6002909"/>
                    <a:pt x="1265809" y="6025896"/>
                  </a:cubicBezTo>
                  <a:cubicBezTo>
                    <a:pt x="1258189" y="6033516"/>
                    <a:pt x="1250569" y="6033516"/>
                    <a:pt x="1235329" y="6033516"/>
                  </a:cubicBezTo>
                  <a:cubicBezTo>
                    <a:pt x="1227709" y="6033516"/>
                    <a:pt x="1220089" y="6033516"/>
                    <a:pt x="1212469" y="6025896"/>
                  </a:cubicBezTo>
                  <a:close/>
                  <a:moveTo>
                    <a:pt x="5711698" y="5896229"/>
                  </a:moveTo>
                  <a:cubicBezTo>
                    <a:pt x="5696458" y="5880989"/>
                    <a:pt x="5696458" y="5858129"/>
                    <a:pt x="5711698" y="5842762"/>
                  </a:cubicBezTo>
                  <a:cubicBezTo>
                    <a:pt x="5726938" y="5827522"/>
                    <a:pt x="5749798" y="5827522"/>
                    <a:pt x="5765038" y="5842762"/>
                  </a:cubicBezTo>
                  <a:cubicBezTo>
                    <a:pt x="5780278" y="5858002"/>
                    <a:pt x="5780278" y="5880862"/>
                    <a:pt x="5765038" y="5896229"/>
                  </a:cubicBezTo>
                  <a:cubicBezTo>
                    <a:pt x="5757418" y="5903849"/>
                    <a:pt x="5749798" y="5903849"/>
                    <a:pt x="5734558" y="5903849"/>
                  </a:cubicBezTo>
                  <a:cubicBezTo>
                    <a:pt x="5726938" y="5903849"/>
                    <a:pt x="5719318" y="5903849"/>
                    <a:pt x="5711698" y="5896229"/>
                  </a:cubicBezTo>
                  <a:close/>
                  <a:moveTo>
                    <a:pt x="1052322" y="5880989"/>
                  </a:moveTo>
                  <a:cubicBezTo>
                    <a:pt x="1037082" y="5865749"/>
                    <a:pt x="1037082" y="5842889"/>
                    <a:pt x="1052322" y="5827522"/>
                  </a:cubicBezTo>
                  <a:cubicBezTo>
                    <a:pt x="1067562" y="5812282"/>
                    <a:pt x="1090422" y="5812282"/>
                    <a:pt x="1105662" y="5827522"/>
                  </a:cubicBezTo>
                  <a:cubicBezTo>
                    <a:pt x="1120902" y="5842762"/>
                    <a:pt x="1120902" y="5865622"/>
                    <a:pt x="1105662" y="5880989"/>
                  </a:cubicBezTo>
                  <a:cubicBezTo>
                    <a:pt x="1098042" y="5888609"/>
                    <a:pt x="1090422" y="5896229"/>
                    <a:pt x="1082802" y="5896229"/>
                  </a:cubicBezTo>
                  <a:cubicBezTo>
                    <a:pt x="1067562" y="5896229"/>
                    <a:pt x="1059942" y="5888609"/>
                    <a:pt x="1052322" y="5880989"/>
                  </a:cubicBezTo>
                  <a:close/>
                  <a:moveTo>
                    <a:pt x="5864225" y="5743702"/>
                  </a:moveTo>
                  <a:cubicBezTo>
                    <a:pt x="5848985" y="5728462"/>
                    <a:pt x="5848985" y="5705602"/>
                    <a:pt x="5864225" y="5690235"/>
                  </a:cubicBezTo>
                  <a:cubicBezTo>
                    <a:pt x="5871845" y="5674995"/>
                    <a:pt x="5902325" y="5674995"/>
                    <a:pt x="5917565" y="5690235"/>
                  </a:cubicBezTo>
                  <a:cubicBezTo>
                    <a:pt x="5932805" y="5705475"/>
                    <a:pt x="5932805" y="5728335"/>
                    <a:pt x="5917565" y="5743702"/>
                  </a:cubicBezTo>
                  <a:cubicBezTo>
                    <a:pt x="5909945" y="5751322"/>
                    <a:pt x="5902325" y="5751322"/>
                    <a:pt x="5887085" y="5751322"/>
                  </a:cubicBezTo>
                  <a:cubicBezTo>
                    <a:pt x="5879465" y="5751322"/>
                    <a:pt x="5871845" y="5751322"/>
                    <a:pt x="5864225" y="5743702"/>
                  </a:cubicBezTo>
                  <a:close/>
                  <a:moveTo>
                    <a:pt x="899795" y="5728462"/>
                  </a:moveTo>
                  <a:cubicBezTo>
                    <a:pt x="884555" y="5713222"/>
                    <a:pt x="892175" y="5690362"/>
                    <a:pt x="907415" y="5674995"/>
                  </a:cubicBezTo>
                  <a:cubicBezTo>
                    <a:pt x="922655" y="5659755"/>
                    <a:pt x="945515" y="5659755"/>
                    <a:pt x="960755" y="5674995"/>
                  </a:cubicBezTo>
                  <a:cubicBezTo>
                    <a:pt x="975995" y="5690235"/>
                    <a:pt x="968375" y="5713095"/>
                    <a:pt x="953135" y="5728462"/>
                  </a:cubicBezTo>
                  <a:cubicBezTo>
                    <a:pt x="945515" y="5736082"/>
                    <a:pt x="937895" y="5736082"/>
                    <a:pt x="930275" y="5736082"/>
                  </a:cubicBezTo>
                  <a:cubicBezTo>
                    <a:pt x="922655" y="5736082"/>
                    <a:pt x="907415" y="5736082"/>
                    <a:pt x="899795" y="5728462"/>
                  </a:cubicBezTo>
                  <a:close/>
                  <a:moveTo>
                    <a:pt x="6009132" y="5583555"/>
                  </a:moveTo>
                  <a:cubicBezTo>
                    <a:pt x="5986272" y="5568315"/>
                    <a:pt x="5986272" y="5545455"/>
                    <a:pt x="6001512" y="5530088"/>
                  </a:cubicBezTo>
                  <a:cubicBezTo>
                    <a:pt x="6016752" y="5514848"/>
                    <a:pt x="6039612" y="5514848"/>
                    <a:pt x="6054852" y="5522468"/>
                  </a:cubicBezTo>
                  <a:cubicBezTo>
                    <a:pt x="6070092" y="5537708"/>
                    <a:pt x="6070092" y="5560568"/>
                    <a:pt x="6062472" y="5575935"/>
                  </a:cubicBezTo>
                  <a:cubicBezTo>
                    <a:pt x="6054852" y="5591175"/>
                    <a:pt x="6039612" y="5591175"/>
                    <a:pt x="6031992" y="5591175"/>
                  </a:cubicBezTo>
                  <a:cubicBezTo>
                    <a:pt x="6024372" y="5591175"/>
                    <a:pt x="6009132" y="5591175"/>
                    <a:pt x="6009132" y="5583555"/>
                  </a:cubicBezTo>
                  <a:close/>
                  <a:moveTo>
                    <a:pt x="762508" y="5560695"/>
                  </a:moveTo>
                  <a:cubicBezTo>
                    <a:pt x="747268" y="5545455"/>
                    <a:pt x="747268" y="5522595"/>
                    <a:pt x="762508" y="5507228"/>
                  </a:cubicBezTo>
                  <a:cubicBezTo>
                    <a:pt x="785368" y="5499608"/>
                    <a:pt x="808228" y="5499608"/>
                    <a:pt x="823468" y="5514848"/>
                  </a:cubicBezTo>
                  <a:cubicBezTo>
                    <a:pt x="831088" y="5530088"/>
                    <a:pt x="831088" y="5552948"/>
                    <a:pt x="815848" y="5568315"/>
                  </a:cubicBezTo>
                  <a:cubicBezTo>
                    <a:pt x="808228" y="5575935"/>
                    <a:pt x="800608" y="5575935"/>
                    <a:pt x="792988" y="5575935"/>
                  </a:cubicBezTo>
                  <a:cubicBezTo>
                    <a:pt x="777748" y="5575935"/>
                    <a:pt x="770128" y="5575935"/>
                    <a:pt x="762508" y="5560695"/>
                  </a:cubicBezTo>
                  <a:close/>
                  <a:moveTo>
                    <a:pt x="6138799" y="5415788"/>
                  </a:moveTo>
                  <a:cubicBezTo>
                    <a:pt x="6123559" y="5400548"/>
                    <a:pt x="6115939" y="5377688"/>
                    <a:pt x="6131179" y="5362321"/>
                  </a:cubicBezTo>
                  <a:cubicBezTo>
                    <a:pt x="6138799" y="5347081"/>
                    <a:pt x="6161659" y="5339461"/>
                    <a:pt x="6184519" y="5354701"/>
                  </a:cubicBezTo>
                  <a:cubicBezTo>
                    <a:pt x="6199759" y="5369941"/>
                    <a:pt x="6199759" y="5392801"/>
                    <a:pt x="6192139" y="5408168"/>
                  </a:cubicBezTo>
                  <a:cubicBezTo>
                    <a:pt x="6184519" y="5415788"/>
                    <a:pt x="6169279" y="5423408"/>
                    <a:pt x="6161659" y="5423408"/>
                  </a:cubicBezTo>
                  <a:cubicBezTo>
                    <a:pt x="6154039" y="5423408"/>
                    <a:pt x="6146419" y="5423408"/>
                    <a:pt x="6138799" y="5415788"/>
                  </a:cubicBezTo>
                  <a:close/>
                  <a:moveTo>
                    <a:pt x="632841" y="5392928"/>
                  </a:moveTo>
                  <a:cubicBezTo>
                    <a:pt x="617601" y="5370068"/>
                    <a:pt x="625221" y="5347208"/>
                    <a:pt x="640461" y="5339461"/>
                  </a:cubicBezTo>
                  <a:cubicBezTo>
                    <a:pt x="655701" y="5324221"/>
                    <a:pt x="678561" y="5331841"/>
                    <a:pt x="693801" y="5347081"/>
                  </a:cubicBezTo>
                  <a:cubicBezTo>
                    <a:pt x="701421" y="5362321"/>
                    <a:pt x="701421" y="5385181"/>
                    <a:pt x="686181" y="5400548"/>
                  </a:cubicBezTo>
                  <a:cubicBezTo>
                    <a:pt x="678561" y="5408168"/>
                    <a:pt x="670941" y="5408168"/>
                    <a:pt x="663321" y="5408168"/>
                  </a:cubicBezTo>
                  <a:cubicBezTo>
                    <a:pt x="648081" y="5408168"/>
                    <a:pt x="640461" y="5400548"/>
                    <a:pt x="632841" y="5392928"/>
                  </a:cubicBezTo>
                  <a:close/>
                  <a:moveTo>
                    <a:pt x="6260719" y="5240401"/>
                  </a:moveTo>
                  <a:cubicBezTo>
                    <a:pt x="6237859" y="5225161"/>
                    <a:pt x="6237859" y="5202301"/>
                    <a:pt x="6245479" y="5186934"/>
                  </a:cubicBezTo>
                  <a:cubicBezTo>
                    <a:pt x="6260719" y="5171694"/>
                    <a:pt x="6283579" y="5164074"/>
                    <a:pt x="6298819" y="5171694"/>
                  </a:cubicBezTo>
                  <a:cubicBezTo>
                    <a:pt x="6314059" y="5186934"/>
                    <a:pt x="6321679" y="5209794"/>
                    <a:pt x="6314059" y="5225161"/>
                  </a:cubicBezTo>
                  <a:cubicBezTo>
                    <a:pt x="6306439" y="5240401"/>
                    <a:pt x="6291199" y="5248021"/>
                    <a:pt x="6275959" y="5248021"/>
                  </a:cubicBezTo>
                  <a:cubicBezTo>
                    <a:pt x="6275959" y="5248021"/>
                    <a:pt x="6268339" y="5240401"/>
                    <a:pt x="6260719" y="5240401"/>
                  </a:cubicBezTo>
                  <a:close/>
                  <a:moveTo>
                    <a:pt x="510794" y="5209921"/>
                  </a:moveTo>
                  <a:cubicBezTo>
                    <a:pt x="495554" y="5194681"/>
                    <a:pt x="503174" y="5171821"/>
                    <a:pt x="526034" y="5156454"/>
                  </a:cubicBezTo>
                  <a:cubicBezTo>
                    <a:pt x="541274" y="5148834"/>
                    <a:pt x="564134" y="5148834"/>
                    <a:pt x="571754" y="5171694"/>
                  </a:cubicBezTo>
                  <a:cubicBezTo>
                    <a:pt x="586994" y="5186934"/>
                    <a:pt x="579374" y="5209794"/>
                    <a:pt x="564134" y="5225161"/>
                  </a:cubicBezTo>
                  <a:cubicBezTo>
                    <a:pt x="556514" y="5225161"/>
                    <a:pt x="548894" y="5225161"/>
                    <a:pt x="541274" y="5225161"/>
                  </a:cubicBezTo>
                  <a:cubicBezTo>
                    <a:pt x="526034" y="5225161"/>
                    <a:pt x="518414" y="5225161"/>
                    <a:pt x="510794" y="5209921"/>
                  </a:cubicBezTo>
                  <a:close/>
                  <a:moveTo>
                    <a:pt x="6367526" y="5057394"/>
                  </a:moveTo>
                  <a:cubicBezTo>
                    <a:pt x="6352286" y="5042154"/>
                    <a:pt x="6344666" y="5019294"/>
                    <a:pt x="6352286" y="5003927"/>
                  </a:cubicBezTo>
                  <a:cubicBezTo>
                    <a:pt x="6367526" y="4988687"/>
                    <a:pt x="6390386" y="4981067"/>
                    <a:pt x="6405626" y="4988687"/>
                  </a:cubicBezTo>
                  <a:cubicBezTo>
                    <a:pt x="6420866" y="4996307"/>
                    <a:pt x="6428486" y="5019167"/>
                    <a:pt x="6420866" y="5042154"/>
                  </a:cubicBezTo>
                  <a:cubicBezTo>
                    <a:pt x="6413246" y="5049774"/>
                    <a:pt x="6398006" y="5057394"/>
                    <a:pt x="6390386" y="5057394"/>
                  </a:cubicBezTo>
                  <a:cubicBezTo>
                    <a:pt x="6382766" y="5057394"/>
                    <a:pt x="6375146" y="5057394"/>
                    <a:pt x="6367526" y="5057394"/>
                  </a:cubicBezTo>
                  <a:close/>
                  <a:moveTo>
                    <a:pt x="404114" y="5019294"/>
                  </a:moveTo>
                  <a:cubicBezTo>
                    <a:pt x="388874" y="5004054"/>
                    <a:pt x="396494" y="4981194"/>
                    <a:pt x="419354" y="4973574"/>
                  </a:cubicBezTo>
                  <a:cubicBezTo>
                    <a:pt x="434594" y="4958334"/>
                    <a:pt x="457454" y="4965954"/>
                    <a:pt x="472694" y="4988814"/>
                  </a:cubicBezTo>
                  <a:cubicBezTo>
                    <a:pt x="480314" y="5004054"/>
                    <a:pt x="472694" y="5026914"/>
                    <a:pt x="449834" y="5034534"/>
                  </a:cubicBezTo>
                  <a:cubicBezTo>
                    <a:pt x="449834" y="5042154"/>
                    <a:pt x="442214" y="5042154"/>
                    <a:pt x="434594" y="5042154"/>
                  </a:cubicBezTo>
                  <a:cubicBezTo>
                    <a:pt x="419354" y="5042154"/>
                    <a:pt x="411734" y="5034534"/>
                    <a:pt x="404114" y="5019294"/>
                  </a:cubicBezTo>
                  <a:close/>
                  <a:moveTo>
                    <a:pt x="6466713" y="4866767"/>
                  </a:moveTo>
                  <a:cubicBezTo>
                    <a:pt x="6451473" y="4859147"/>
                    <a:pt x="6436233" y="4836287"/>
                    <a:pt x="6451473" y="4813300"/>
                  </a:cubicBezTo>
                  <a:cubicBezTo>
                    <a:pt x="6459093" y="4798060"/>
                    <a:pt x="6481953" y="4790440"/>
                    <a:pt x="6497193" y="4798060"/>
                  </a:cubicBezTo>
                  <a:cubicBezTo>
                    <a:pt x="6520053" y="4805680"/>
                    <a:pt x="6527673" y="4828540"/>
                    <a:pt x="6520053" y="4843780"/>
                  </a:cubicBezTo>
                  <a:cubicBezTo>
                    <a:pt x="6512433" y="4859020"/>
                    <a:pt x="6497193" y="4866640"/>
                    <a:pt x="6481953" y="4866640"/>
                  </a:cubicBezTo>
                  <a:cubicBezTo>
                    <a:pt x="6474333" y="4866640"/>
                    <a:pt x="6474333" y="4866640"/>
                    <a:pt x="6466713" y="4866640"/>
                  </a:cubicBezTo>
                  <a:close/>
                  <a:moveTo>
                    <a:pt x="305054" y="4828540"/>
                  </a:moveTo>
                  <a:cubicBezTo>
                    <a:pt x="297434" y="4805680"/>
                    <a:pt x="305054" y="4782820"/>
                    <a:pt x="327914" y="4775073"/>
                  </a:cubicBezTo>
                  <a:cubicBezTo>
                    <a:pt x="343154" y="4767453"/>
                    <a:pt x="366014" y="4775073"/>
                    <a:pt x="373634" y="4797933"/>
                  </a:cubicBezTo>
                  <a:cubicBezTo>
                    <a:pt x="381254" y="4813173"/>
                    <a:pt x="373634" y="4836033"/>
                    <a:pt x="358394" y="4843653"/>
                  </a:cubicBezTo>
                  <a:cubicBezTo>
                    <a:pt x="350774" y="4851273"/>
                    <a:pt x="343154" y="4851273"/>
                    <a:pt x="343154" y="4851273"/>
                  </a:cubicBezTo>
                  <a:cubicBezTo>
                    <a:pt x="327914" y="4851273"/>
                    <a:pt x="312674" y="4843653"/>
                    <a:pt x="305054" y="4828413"/>
                  </a:cubicBezTo>
                  <a:close/>
                  <a:moveTo>
                    <a:pt x="6550660" y="4668520"/>
                  </a:moveTo>
                  <a:cubicBezTo>
                    <a:pt x="6535420" y="4660900"/>
                    <a:pt x="6520180" y="4638040"/>
                    <a:pt x="6527800" y="4622800"/>
                  </a:cubicBezTo>
                  <a:cubicBezTo>
                    <a:pt x="6535420" y="4599940"/>
                    <a:pt x="6558280" y="4592320"/>
                    <a:pt x="6581140" y="4599940"/>
                  </a:cubicBezTo>
                  <a:cubicBezTo>
                    <a:pt x="6604000" y="4607560"/>
                    <a:pt x="6611620" y="4630420"/>
                    <a:pt x="6604000" y="4645660"/>
                  </a:cubicBezTo>
                  <a:cubicBezTo>
                    <a:pt x="6596380" y="4660900"/>
                    <a:pt x="6581140" y="4668520"/>
                    <a:pt x="6565900" y="4668520"/>
                  </a:cubicBezTo>
                  <a:cubicBezTo>
                    <a:pt x="6565900" y="4668520"/>
                    <a:pt x="6558280" y="4668520"/>
                    <a:pt x="6550660" y="4668520"/>
                  </a:cubicBezTo>
                  <a:close/>
                  <a:moveTo>
                    <a:pt x="221107" y="4630420"/>
                  </a:moveTo>
                  <a:cubicBezTo>
                    <a:pt x="213487" y="4607560"/>
                    <a:pt x="228727" y="4584700"/>
                    <a:pt x="243967" y="4576953"/>
                  </a:cubicBezTo>
                  <a:cubicBezTo>
                    <a:pt x="266827" y="4569333"/>
                    <a:pt x="289687" y="4584573"/>
                    <a:pt x="297307" y="4599813"/>
                  </a:cubicBezTo>
                  <a:cubicBezTo>
                    <a:pt x="304927" y="4622673"/>
                    <a:pt x="289687" y="4645533"/>
                    <a:pt x="274447" y="4653280"/>
                  </a:cubicBezTo>
                  <a:cubicBezTo>
                    <a:pt x="266827" y="4653280"/>
                    <a:pt x="266827" y="4653280"/>
                    <a:pt x="259207" y="4653280"/>
                  </a:cubicBezTo>
                  <a:cubicBezTo>
                    <a:pt x="243967" y="4653280"/>
                    <a:pt x="228727" y="4645660"/>
                    <a:pt x="221107" y="4630420"/>
                  </a:cubicBezTo>
                  <a:close/>
                  <a:moveTo>
                    <a:pt x="6626860" y="4470146"/>
                  </a:moveTo>
                  <a:cubicBezTo>
                    <a:pt x="6604000" y="4462526"/>
                    <a:pt x="6596380" y="4439666"/>
                    <a:pt x="6604000" y="4416679"/>
                  </a:cubicBezTo>
                  <a:cubicBezTo>
                    <a:pt x="6604000" y="4401439"/>
                    <a:pt x="6626860" y="4386199"/>
                    <a:pt x="6649720" y="4393819"/>
                  </a:cubicBezTo>
                  <a:cubicBezTo>
                    <a:pt x="6672580" y="4401439"/>
                    <a:pt x="6680200" y="4424299"/>
                    <a:pt x="6672580" y="4439539"/>
                  </a:cubicBezTo>
                  <a:cubicBezTo>
                    <a:pt x="6672580" y="4454779"/>
                    <a:pt x="6657340" y="4470019"/>
                    <a:pt x="6634480" y="4470019"/>
                  </a:cubicBezTo>
                  <a:cubicBezTo>
                    <a:pt x="6634480" y="4470019"/>
                    <a:pt x="6626860" y="4470019"/>
                    <a:pt x="6626860" y="4470019"/>
                  </a:cubicBezTo>
                  <a:close/>
                  <a:moveTo>
                    <a:pt x="152527" y="4424299"/>
                  </a:moveTo>
                  <a:cubicBezTo>
                    <a:pt x="144907" y="4401439"/>
                    <a:pt x="160147" y="4378579"/>
                    <a:pt x="175387" y="4378579"/>
                  </a:cubicBezTo>
                  <a:cubicBezTo>
                    <a:pt x="198247" y="4370959"/>
                    <a:pt x="221107" y="4378579"/>
                    <a:pt x="228727" y="4401439"/>
                  </a:cubicBezTo>
                  <a:cubicBezTo>
                    <a:pt x="228727" y="4424299"/>
                    <a:pt x="221107" y="4439539"/>
                    <a:pt x="198247" y="4447159"/>
                  </a:cubicBezTo>
                  <a:cubicBezTo>
                    <a:pt x="198247" y="4447159"/>
                    <a:pt x="190627" y="4447159"/>
                    <a:pt x="190627" y="4447159"/>
                  </a:cubicBezTo>
                  <a:cubicBezTo>
                    <a:pt x="175387" y="4447159"/>
                    <a:pt x="160147" y="4439539"/>
                    <a:pt x="152527" y="4424299"/>
                  </a:cubicBezTo>
                  <a:close/>
                  <a:moveTo>
                    <a:pt x="6687947" y="4264025"/>
                  </a:moveTo>
                  <a:cubicBezTo>
                    <a:pt x="6665086" y="4256405"/>
                    <a:pt x="6649847" y="4233545"/>
                    <a:pt x="6657467" y="4218305"/>
                  </a:cubicBezTo>
                  <a:cubicBezTo>
                    <a:pt x="6665086" y="4195445"/>
                    <a:pt x="6680326" y="4180205"/>
                    <a:pt x="6703186" y="4187825"/>
                  </a:cubicBezTo>
                  <a:cubicBezTo>
                    <a:pt x="6726047" y="4195445"/>
                    <a:pt x="6733667" y="4210685"/>
                    <a:pt x="6733667" y="4233545"/>
                  </a:cubicBezTo>
                  <a:cubicBezTo>
                    <a:pt x="6726047" y="4248785"/>
                    <a:pt x="6710807" y="4264025"/>
                    <a:pt x="6695567" y="4264025"/>
                  </a:cubicBezTo>
                  <a:cubicBezTo>
                    <a:pt x="6695567" y="4264025"/>
                    <a:pt x="6687947" y="4264025"/>
                    <a:pt x="6687947" y="4264025"/>
                  </a:cubicBezTo>
                  <a:close/>
                  <a:moveTo>
                    <a:pt x="99187" y="4210812"/>
                  </a:moveTo>
                  <a:cubicBezTo>
                    <a:pt x="91567" y="4195572"/>
                    <a:pt x="106807" y="4172712"/>
                    <a:pt x="122047" y="4165092"/>
                  </a:cubicBezTo>
                  <a:cubicBezTo>
                    <a:pt x="144907" y="4165092"/>
                    <a:pt x="167767" y="4172712"/>
                    <a:pt x="167767" y="4195572"/>
                  </a:cubicBezTo>
                  <a:cubicBezTo>
                    <a:pt x="175387" y="4218432"/>
                    <a:pt x="160147" y="4241292"/>
                    <a:pt x="144907" y="4241292"/>
                  </a:cubicBezTo>
                  <a:cubicBezTo>
                    <a:pt x="137287" y="4241292"/>
                    <a:pt x="137287" y="4241292"/>
                    <a:pt x="129667" y="4241292"/>
                  </a:cubicBezTo>
                  <a:cubicBezTo>
                    <a:pt x="114427" y="4241292"/>
                    <a:pt x="99187" y="4233672"/>
                    <a:pt x="99187" y="4210812"/>
                  </a:cubicBezTo>
                  <a:close/>
                  <a:moveTo>
                    <a:pt x="6733667" y="4050538"/>
                  </a:moveTo>
                  <a:cubicBezTo>
                    <a:pt x="6710807" y="4050538"/>
                    <a:pt x="6695567" y="4027678"/>
                    <a:pt x="6703187" y="4004818"/>
                  </a:cubicBezTo>
                  <a:cubicBezTo>
                    <a:pt x="6703187" y="3989578"/>
                    <a:pt x="6726048" y="3974338"/>
                    <a:pt x="6748907" y="3974338"/>
                  </a:cubicBezTo>
                  <a:cubicBezTo>
                    <a:pt x="6764148" y="3981958"/>
                    <a:pt x="6779387" y="3997198"/>
                    <a:pt x="6779387" y="4020058"/>
                  </a:cubicBezTo>
                  <a:cubicBezTo>
                    <a:pt x="6771767" y="4042918"/>
                    <a:pt x="6756527" y="4050538"/>
                    <a:pt x="6741287" y="4050538"/>
                  </a:cubicBezTo>
                  <a:cubicBezTo>
                    <a:pt x="6741287" y="4050538"/>
                    <a:pt x="6733667" y="4050538"/>
                    <a:pt x="6733667" y="4050538"/>
                  </a:cubicBezTo>
                  <a:close/>
                  <a:moveTo>
                    <a:pt x="53340" y="4004818"/>
                  </a:moveTo>
                  <a:cubicBezTo>
                    <a:pt x="45720" y="3981958"/>
                    <a:pt x="60960" y="3959098"/>
                    <a:pt x="83820" y="3959098"/>
                  </a:cubicBezTo>
                  <a:cubicBezTo>
                    <a:pt x="106680" y="3951478"/>
                    <a:pt x="121920" y="3966718"/>
                    <a:pt x="129540" y="3989578"/>
                  </a:cubicBezTo>
                  <a:cubicBezTo>
                    <a:pt x="129540" y="4012438"/>
                    <a:pt x="114300" y="4027678"/>
                    <a:pt x="99060" y="4035298"/>
                  </a:cubicBezTo>
                  <a:cubicBezTo>
                    <a:pt x="91440" y="4035298"/>
                    <a:pt x="91440" y="4035298"/>
                    <a:pt x="91440" y="4035298"/>
                  </a:cubicBezTo>
                  <a:cubicBezTo>
                    <a:pt x="68580" y="4035298"/>
                    <a:pt x="53340" y="4020058"/>
                    <a:pt x="53340" y="4004818"/>
                  </a:cubicBezTo>
                  <a:close/>
                  <a:moveTo>
                    <a:pt x="6764147" y="3836924"/>
                  </a:moveTo>
                  <a:cubicBezTo>
                    <a:pt x="6748907" y="3836924"/>
                    <a:pt x="6733667" y="3821684"/>
                    <a:pt x="6733667" y="3798824"/>
                  </a:cubicBezTo>
                  <a:cubicBezTo>
                    <a:pt x="6733667" y="3775964"/>
                    <a:pt x="6756526" y="3760724"/>
                    <a:pt x="6771767" y="3768344"/>
                  </a:cubicBezTo>
                  <a:cubicBezTo>
                    <a:pt x="6794626" y="3768344"/>
                    <a:pt x="6809867" y="3783584"/>
                    <a:pt x="6809867" y="3806444"/>
                  </a:cubicBezTo>
                  <a:cubicBezTo>
                    <a:pt x="6809867" y="3829304"/>
                    <a:pt x="6787007" y="3844544"/>
                    <a:pt x="6771767" y="3844544"/>
                  </a:cubicBezTo>
                  <a:cubicBezTo>
                    <a:pt x="6771767" y="3844544"/>
                    <a:pt x="6764147" y="3836924"/>
                    <a:pt x="6764147" y="3836924"/>
                  </a:cubicBezTo>
                  <a:close/>
                  <a:moveTo>
                    <a:pt x="22860" y="3791204"/>
                  </a:moveTo>
                  <a:cubicBezTo>
                    <a:pt x="22860" y="3768344"/>
                    <a:pt x="38100" y="3745484"/>
                    <a:pt x="53340" y="3745484"/>
                  </a:cubicBezTo>
                  <a:cubicBezTo>
                    <a:pt x="76200" y="3745484"/>
                    <a:pt x="99060" y="3760724"/>
                    <a:pt x="99060" y="3775964"/>
                  </a:cubicBezTo>
                  <a:cubicBezTo>
                    <a:pt x="99060" y="3798824"/>
                    <a:pt x="83820" y="3821684"/>
                    <a:pt x="60960" y="3821684"/>
                  </a:cubicBezTo>
                  <a:cubicBezTo>
                    <a:pt x="38100" y="3821684"/>
                    <a:pt x="22860" y="3806444"/>
                    <a:pt x="22860" y="3791204"/>
                  </a:cubicBezTo>
                  <a:close/>
                  <a:moveTo>
                    <a:pt x="6787007" y="3623310"/>
                  </a:moveTo>
                  <a:cubicBezTo>
                    <a:pt x="6764147" y="3623310"/>
                    <a:pt x="6748907" y="3608070"/>
                    <a:pt x="6748907" y="3585210"/>
                  </a:cubicBezTo>
                  <a:cubicBezTo>
                    <a:pt x="6748907" y="3562350"/>
                    <a:pt x="6771767" y="3547110"/>
                    <a:pt x="6787007" y="3554730"/>
                  </a:cubicBezTo>
                  <a:cubicBezTo>
                    <a:pt x="6809867" y="3554730"/>
                    <a:pt x="6825107" y="3569970"/>
                    <a:pt x="6825107" y="3592830"/>
                  </a:cubicBezTo>
                  <a:cubicBezTo>
                    <a:pt x="6825107" y="3608070"/>
                    <a:pt x="6809867" y="3630930"/>
                    <a:pt x="6787007" y="3630930"/>
                  </a:cubicBezTo>
                  <a:cubicBezTo>
                    <a:pt x="6787007" y="3630930"/>
                    <a:pt x="6787007" y="3630930"/>
                    <a:pt x="6787007" y="3623310"/>
                  </a:cubicBezTo>
                  <a:close/>
                  <a:moveTo>
                    <a:pt x="7620" y="3569970"/>
                  </a:moveTo>
                  <a:cubicBezTo>
                    <a:pt x="7620" y="3547110"/>
                    <a:pt x="22860" y="3531870"/>
                    <a:pt x="45720" y="3531870"/>
                  </a:cubicBezTo>
                  <a:cubicBezTo>
                    <a:pt x="60960" y="3531870"/>
                    <a:pt x="83820" y="3547110"/>
                    <a:pt x="83820" y="3569970"/>
                  </a:cubicBezTo>
                  <a:cubicBezTo>
                    <a:pt x="83820" y="3592830"/>
                    <a:pt x="68580" y="3608070"/>
                    <a:pt x="45720" y="3608070"/>
                  </a:cubicBezTo>
                  <a:cubicBezTo>
                    <a:pt x="22860" y="3608070"/>
                    <a:pt x="7620" y="3592830"/>
                    <a:pt x="7620" y="3569970"/>
                  </a:cubicBezTo>
                  <a:close/>
                  <a:moveTo>
                    <a:pt x="6756526" y="3371596"/>
                  </a:moveTo>
                  <a:cubicBezTo>
                    <a:pt x="6756526" y="3356356"/>
                    <a:pt x="6771767" y="3333496"/>
                    <a:pt x="6794626" y="3333496"/>
                  </a:cubicBezTo>
                  <a:cubicBezTo>
                    <a:pt x="6809867" y="3333496"/>
                    <a:pt x="6832726" y="3356356"/>
                    <a:pt x="6832726" y="3371596"/>
                  </a:cubicBezTo>
                  <a:cubicBezTo>
                    <a:pt x="6832726" y="3394456"/>
                    <a:pt x="6809867" y="3409696"/>
                    <a:pt x="6794626" y="3409696"/>
                  </a:cubicBezTo>
                  <a:cubicBezTo>
                    <a:pt x="6771767" y="3409696"/>
                    <a:pt x="6756526" y="3394456"/>
                    <a:pt x="6756526" y="3371596"/>
                  </a:cubicBezTo>
                  <a:close/>
                  <a:moveTo>
                    <a:pt x="38100" y="3394456"/>
                  </a:moveTo>
                  <a:cubicBezTo>
                    <a:pt x="22860" y="3394456"/>
                    <a:pt x="0" y="3379216"/>
                    <a:pt x="0" y="3356356"/>
                  </a:cubicBezTo>
                  <a:cubicBezTo>
                    <a:pt x="0" y="3333496"/>
                    <a:pt x="22860" y="3318256"/>
                    <a:pt x="38100" y="3318256"/>
                  </a:cubicBezTo>
                  <a:cubicBezTo>
                    <a:pt x="60960" y="3318256"/>
                    <a:pt x="76200" y="3333496"/>
                    <a:pt x="76200" y="3356356"/>
                  </a:cubicBezTo>
                  <a:cubicBezTo>
                    <a:pt x="76200" y="3379216"/>
                    <a:pt x="60960" y="3394456"/>
                    <a:pt x="38100" y="3394456"/>
                  </a:cubicBezTo>
                  <a:close/>
                  <a:moveTo>
                    <a:pt x="6741287" y="3165602"/>
                  </a:moveTo>
                  <a:cubicBezTo>
                    <a:pt x="6741287" y="3142742"/>
                    <a:pt x="6756527" y="3127502"/>
                    <a:pt x="6779387" y="3119882"/>
                  </a:cubicBezTo>
                  <a:cubicBezTo>
                    <a:pt x="6802247" y="3119882"/>
                    <a:pt x="6817487" y="3135122"/>
                    <a:pt x="6817487" y="3157982"/>
                  </a:cubicBezTo>
                  <a:cubicBezTo>
                    <a:pt x="6825107" y="3180842"/>
                    <a:pt x="6809867" y="3196082"/>
                    <a:pt x="6787007" y="3196082"/>
                  </a:cubicBezTo>
                  <a:cubicBezTo>
                    <a:pt x="6787007" y="3196082"/>
                    <a:pt x="6787007" y="3196082"/>
                    <a:pt x="6779387" y="3196082"/>
                  </a:cubicBezTo>
                  <a:cubicBezTo>
                    <a:pt x="6764147" y="3196082"/>
                    <a:pt x="6748907" y="3180842"/>
                    <a:pt x="6741287" y="3165602"/>
                  </a:cubicBezTo>
                  <a:close/>
                  <a:moveTo>
                    <a:pt x="45720" y="3180842"/>
                  </a:moveTo>
                  <a:cubicBezTo>
                    <a:pt x="30480" y="3180842"/>
                    <a:pt x="15240" y="3157982"/>
                    <a:pt x="15240" y="3135122"/>
                  </a:cubicBezTo>
                  <a:cubicBezTo>
                    <a:pt x="15240" y="3119882"/>
                    <a:pt x="30480" y="3104642"/>
                    <a:pt x="53340" y="3104642"/>
                  </a:cubicBezTo>
                  <a:cubicBezTo>
                    <a:pt x="76200" y="3104642"/>
                    <a:pt x="91440" y="3119882"/>
                    <a:pt x="91440" y="3142742"/>
                  </a:cubicBezTo>
                  <a:cubicBezTo>
                    <a:pt x="91440" y="3165602"/>
                    <a:pt x="68580" y="3180842"/>
                    <a:pt x="53340" y="3180842"/>
                  </a:cubicBezTo>
                  <a:cubicBezTo>
                    <a:pt x="53340" y="3180842"/>
                    <a:pt x="45720" y="3180842"/>
                    <a:pt x="45720" y="3180842"/>
                  </a:cubicBezTo>
                  <a:close/>
                  <a:moveTo>
                    <a:pt x="6718426" y="2951988"/>
                  </a:moveTo>
                  <a:cubicBezTo>
                    <a:pt x="6718426" y="2929128"/>
                    <a:pt x="6733667" y="2913888"/>
                    <a:pt x="6756526" y="2906268"/>
                  </a:cubicBezTo>
                  <a:cubicBezTo>
                    <a:pt x="6771767" y="2906268"/>
                    <a:pt x="6794626" y="2921508"/>
                    <a:pt x="6794626" y="2944368"/>
                  </a:cubicBezTo>
                  <a:cubicBezTo>
                    <a:pt x="6802247" y="2959608"/>
                    <a:pt x="6787007" y="2982468"/>
                    <a:pt x="6764147" y="2982468"/>
                  </a:cubicBezTo>
                  <a:cubicBezTo>
                    <a:pt x="6764147" y="2982468"/>
                    <a:pt x="6764147" y="2982468"/>
                    <a:pt x="6756526" y="2982468"/>
                  </a:cubicBezTo>
                  <a:cubicBezTo>
                    <a:pt x="6741287" y="2982468"/>
                    <a:pt x="6726047" y="2974848"/>
                    <a:pt x="6718426" y="2951988"/>
                  </a:cubicBezTo>
                  <a:close/>
                  <a:moveTo>
                    <a:pt x="68580" y="2967228"/>
                  </a:moveTo>
                  <a:cubicBezTo>
                    <a:pt x="45720" y="2959608"/>
                    <a:pt x="38100" y="2944368"/>
                    <a:pt x="38100" y="2921508"/>
                  </a:cubicBezTo>
                  <a:cubicBezTo>
                    <a:pt x="38100" y="2898648"/>
                    <a:pt x="60960" y="2891028"/>
                    <a:pt x="83820" y="2891028"/>
                  </a:cubicBezTo>
                  <a:cubicBezTo>
                    <a:pt x="99060" y="2891028"/>
                    <a:pt x="114300" y="2913888"/>
                    <a:pt x="114300" y="2936748"/>
                  </a:cubicBezTo>
                  <a:cubicBezTo>
                    <a:pt x="106680" y="2951988"/>
                    <a:pt x="91440" y="2967228"/>
                    <a:pt x="76200" y="2967228"/>
                  </a:cubicBezTo>
                  <a:cubicBezTo>
                    <a:pt x="76200" y="2967228"/>
                    <a:pt x="68580" y="2967228"/>
                    <a:pt x="68580" y="2967228"/>
                  </a:cubicBezTo>
                  <a:close/>
                  <a:moveTo>
                    <a:pt x="6687820" y="2745994"/>
                  </a:moveTo>
                  <a:cubicBezTo>
                    <a:pt x="6680200" y="2723134"/>
                    <a:pt x="6695440" y="2700274"/>
                    <a:pt x="6718300" y="2700274"/>
                  </a:cubicBezTo>
                  <a:cubicBezTo>
                    <a:pt x="6733540" y="2692654"/>
                    <a:pt x="6756400" y="2707894"/>
                    <a:pt x="6764020" y="2730754"/>
                  </a:cubicBezTo>
                  <a:cubicBezTo>
                    <a:pt x="6764020" y="2745994"/>
                    <a:pt x="6748780" y="2768854"/>
                    <a:pt x="6733540" y="2776474"/>
                  </a:cubicBezTo>
                  <a:cubicBezTo>
                    <a:pt x="6725920" y="2776474"/>
                    <a:pt x="6725920" y="2776474"/>
                    <a:pt x="6725920" y="2776474"/>
                  </a:cubicBezTo>
                  <a:cubicBezTo>
                    <a:pt x="6703060" y="2776474"/>
                    <a:pt x="6687820" y="2761234"/>
                    <a:pt x="6687820" y="2745994"/>
                  </a:cubicBezTo>
                  <a:close/>
                  <a:moveTo>
                    <a:pt x="106680" y="2753614"/>
                  </a:moveTo>
                  <a:cubicBezTo>
                    <a:pt x="83820" y="2753614"/>
                    <a:pt x="68580" y="2730754"/>
                    <a:pt x="76200" y="2707894"/>
                  </a:cubicBezTo>
                  <a:cubicBezTo>
                    <a:pt x="76200" y="2685034"/>
                    <a:pt x="99060" y="2677414"/>
                    <a:pt x="121920" y="2677414"/>
                  </a:cubicBezTo>
                  <a:cubicBezTo>
                    <a:pt x="144780" y="2685034"/>
                    <a:pt x="152400" y="2707894"/>
                    <a:pt x="152400" y="2723134"/>
                  </a:cubicBezTo>
                  <a:cubicBezTo>
                    <a:pt x="144780" y="2745994"/>
                    <a:pt x="129540" y="2753614"/>
                    <a:pt x="114300" y="2753614"/>
                  </a:cubicBezTo>
                  <a:cubicBezTo>
                    <a:pt x="106680" y="2753614"/>
                    <a:pt x="106680" y="2753614"/>
                    <a:pt x="106680" y="2753614"/>
                  </a:cubicBezTo>
                  <a:close/>
                  <a:moveTo>
                    <a:pt x="6634480" y="2540000"/>
                  </a:moveTo>
                  <a:cubicBezTo>
                    <a:pt x="6634480" y="2517140"/>
                    <a:pt x="6642100" y="2494280"/>
                    <a:pt x="6664960" y="2494280"/>
                  </a:cubicBezTo>
                  <a:cubicBezTo>
                    <a:pt x="6687820" y="2486660"/>
                    <a:pt x="6703060" y="2494280"/>
                    <a:pt x="6710680" y="2517140"/>
                  </a:cubicBezTo>
                  <a:cubicBezTo>
                    <a:pt x="6718300" y="2540000"/>
                    <a:pt x="6703060" y="2562860"/>
                    <a:pt x="6687820" y="2562860"/>
                  </a:cubicBezTo>
                  <a:cubicBezTo>
                    <a:pt x="6680200" y="2562860"/>
                    <a:pt x="6680200" y="2562860"/>
                    <a:pt x="6672580" y="2562860"/>
                  </a:cubicBezTo>
                  <a:cubicBezTo>
                    <a:pt x="6657340" y="2562860"/>
                    <a:pt x="6642100" y="2555240"/>
                    <a:pt x="6634480" y="2540000"/>
                  </a:cubicBezTo>
                  <a:close/>
                  <a:moveTo>
                    <a:pt x="152527" y="2547620"/>
                  </a:moveTo>
                  <a:cubicBezTo>
                    <a:pt x="129667" y="2540000"/>
                    <a:pt x="122047" y="2517140"/>
                    <a:pt x="129667" y="2501900"/>
                  </a:cubicBezTo>
                  <a:cubicBezTo>
                    <a:pt x="129667" y="2479040"/>
                    <a:pt x="152527" y="2463800"/>
                    <a:pt x="175387" y="2471420"/>
                  </a:cubicBezTo>
                  <a:cubicBezTo>
                    <a:pt x="190627" y="2479040"/>
                    <a:pt x="205867" y="2501900"/>
                    <a:pt x="198247" y="2517140"/>
                  </a:cubicBezTo>
                  <a:cubicBezTo>
                    <a:pt x="198247" y="2532380"/>
                    <a:pt x="183007" y="2547620"/>
                    <a:pt x="167767" y="2547620"/>
                  </a:cubicBezTo>
                  <a:cubicBezTo>
                    <a:pt x="160147" y="2547620"/>
                    <a:pt x="160147" y="2547620"/>
                    <a:pt x="152527" y="2547620"/>
                  </a:cubicBezTo>
                  <a:close/>
                  <a:moveTo>
                    <a:pt x="6573520" y="2334006"/>
                  </a:moveTo>
                  <a:cubicBezTo>
                    <a:pt x="6565900" y="2318766"/>
                    <a:pt x="6581139" y="2295906"/>
                    <a:pt x="6596380" y="2288286"/>
                  </a:cubicBezTo>
                  <a:cubicBezTo>
                    <a:pt x="6619239" y="2280666"/>
                    <a:pt x="6642100" y="2288286"/>
                    <a:pt x="6649720" y="2311146"/>
                  </a:cubicBezTo>
                  <a:cubicBezTo>
                    <a:pt x="6657339" y="2334006"/>
                    <a:pt x="6642100" y="2349246"/>
                    <a:pt x="6626860" y="2356866"/>
                  </a:cubicBezTo>
                  <a:cubicBezTo>
                    <a:pt x="6619239" y="2364486"/>
                    <a:pt x="6611620" y="2364486"/>
                    <a:pt x="6611620" y="2364486"/>
                  </a:cubicBezTo>
                  <a:cubicBezTo>
                    <a:pt x="6596380" y="2364486"/>
                    <a:pt x="6581139" y="2349246"/>
                    <a:pt x="6573520" y="2334006"/>
                  </a:cubicBezTo>
                  <a:close/>
                  <a:moveTo>
                    <a:pt x="213487" y="2341626"/>
                  </a:moveTo>
                  <a:cubicBezTo>
                    <a:pt x="198247" y="2334006"/>
                    <a:pt x="183007" y="2311146"/>
                    <a:pt x="190627" y="2288159"/>
                  </a:cubicBezTo>
                  <a:cubicBezTo>
                    <a:pt x="198247" y="2272919"/>
                    <a:pt x="221107" y="2257679"/>
                    <a:pt x="243967" y="2265299"/>
                  </a:cubicBezTo>
                  <a:cubicBezTo>
                    <a:pt x="259207" y="2272919"/>
                    <a:pt x="274447" y="2295779"/>
                    <a:pt x="266827" y="2318766"/>
                  </a:cubicBezTo>
                  <a:cubicBezTo>
                    <a:pt x="259207" y="2334006"/>
                    <a:pt x="243967" y="2341626"/>
                    <a:pt x="228727" y="2341626"/>
                  </a:cubicBezTo>
                  <a:cubicBezTo>
                    <a:pt x="221107" y="2341626"/>
                    <a:pt x="221107" y="2341626"/>
                    <a:pt x="213487" y="2341626"/>
                  </a:cubicBezTo>
                  <a:close/>
                  <a:moveTo>
                    <a:pt x="6497320" y="2135632"/>
                  </a:moveTo>
                  <a:cubicBezTo>
                    <a:pt x="6489700" y="2120392"/>
                    <a:pt x="6504940" y="2097532"/>
                    <a:pt x="6520180" y="2089912"/>
                  </a:cubicBezTo>
                  <a:cubicBezTo>
                    <a:pt x="6543040" y="2082292"/>
                    <a:pt x="6565900" y="2089912"/>
                    <a:pt x="6573520" y="2105152"/>
                  </a:cubicBezTo>
                  <a:cubicBezTo>
                    <a:pt x="6581140" y="2128012"/>
                    <a:pt x="6565900" y="2150872"/>
                    <a:pt x="6550660" y="2158619"/>
                  </a:cubicBezTo>
                  <a:cubicBezTo>
                    <a:pt x="6543040" y="2158619"/>
                    <a:pt x="6543040" y="2158619"/>
                    <a:pt x="6535420" y="2158619"/>
                  </a:cubicBezTo>
                  <a:cubicBezTo>
                    <a:pt x="6520180" y="2158619"/>
                    <a:pt x="6504940" y="2150999"/>
                    <a:pt x="6497320" y="2135759"/>
                  </a:cubicBezTo>
                  <a:close/>
                  <a:moveTo>
                    <a:pt x="289814" y="2143379"/>
                  </a:moveTo>
                  <a:cubicBezTo>
                    <a:pt x="274574" y="2128139"/>
                    <a:pt x="259334" y="2112899"/>
                    <a:pt x="266954" y="2089912"/>
                  </a:cubicBezTo>
                  <a:cubicBezTo>
                    <a:pt x="274574" y="2067052"/>
                    <a:pt x="297434" y="2059432"/>
                    <a:pt x="320294" y="2067052"/>
                  </a:cubicBezTo>
                  <a:cubicBezTo>
                    <a:pt x="335534" y="2074672"/>
                    <a:pt x="350774" y="2097532"/>
                    <a:pt x="343154" y="2120519"/>
                  </a:cubicBezTo>
                  <a:cubicBezTo>
                    <a:pt x="335534" y="2135759"/>
                    <a:pt x="320294" y="2143379"/>
                    <a:pt x="305054" y="2143379"/>
                  </a:cubicBezTo>
                  <a:cubicBezTo>
                    <a:pt x="297434" y="2143379"/>
                    <a:pt x="297434" y="2143379"/>
                    <a:pt x="289814" y="2143379"/>
                  </a:cubicBezTo>
                  <a:close/>
                  <a:moveTo>
                    <a:pt x="6413373" y="1945005"/>
                  </a:moveTo>
                  <a:cubicBezTo>
                    <a:pt x="6405753" y="1922145"/>
                    <a:pt x="6413373" y="1899285"/>
                    <a:pt x="6428613" y="1891538"/>
                  </a:cubicBezTo>
                  <a:cubicBezTo>
                    <a:pt x="6451473" y="1883918"/>
                    <a:pt x="6474333" y="1891538"/>
                    <a:pt x="6481953" y="1914398"/>
                  </a:cubicBezTo>
                  <a:cubicBezTo>
                    <a:pt x="6489573" y="1929638"/>
                    <a:pt x="6481953" y="1952498"/>
                    <a:pt x="6466713" y="1960118"/>
                  </a:cubicBezTo>
                  <a:cubicBezTo>
                    <a:pt x="6459093" y="1967738"/>
                    <a:pt x="6451473" y="1967738"/>
                    <a:pt x="6443853" y="1967738"/>
                  </a:cubicBezTo>
                  <a:cubicBezTo>
                    <a:pt x="6436233" y="1967738"/>
                    <a:pt x="6420993" y="1960118"/>
                    <a:pt x="6413373" y="1944878"/>
                  </a:cubicBezTo>
                  <a:close/>
                  <a:moveTo>
                    <a:pt x="381254" y="1944878"/>
                  </a:moveTo>
                  <a:cubicBezTo>
                    <a:pt x="358394" y="1937258"/>
                    <a:pt x="350774" y="1914398"/>
                    <a:pt x="358394" y="1891411"/>
                  </a:cubicBezTo>
                  <a:cubicBezTo>
                    <a:pt x="373634" y="1876171"/>
                    <a:pt x="396494" y="1868551"/>
                    <a:pt x="411734" y="1876171"/>
                  </a:cubicBezTo>
                  <a:cubicBezTo>
                    <a:pt x="426974" y="1883791"/>
                    <a:pt x="434594" y="1906651"/>
                    <a:pt x="426974" y="1929638"/>
                  </a:cubicBezTo>
                  <a:cubicBezTo>
                    <a:pt x="419354" y="1937258"/>
                    <a:pt x="411734" y="1944878"/>
                    <a:pt x="396494" y="1944878"/>
                  </a:cubicBezTo>
                  <a:cubicBezTo>
                    <a:pt x="388874" y="1944878"/>
                    <a:pt x="381254" y="1944878"/>
                    <a:pt x="381254" y="1944878"/>
                  </a:cubicBezTo>
                  <a:close/>
                  <a:moveTo>
                    <a:pt x="6314186" y="1754124"/>
                  </a:moveTo>
                  <a:cubicBezTo>
                    <a:pt x="6306566" y="1738884"/>
                    <a:pt x="6306566" y="1716024"/>
                    <a:pt x="6329426" y="1708404"/>
                  </a:cubicBezTo>
                  <a:cubicBezTo>
                    <a:pt x="6344666" y="1693164"/>
                    <a:pt x="6367526" y="1700784"/>
                    <a:pt x="6382766" y="1716024"/>
                  </a:cubicBezTo>
                  <a:cubicBezTo>
                    <a:pt x="6390386" y="1738884"/>
                    <a:pt x="6382766" y="1761744"/>
                    <a:pt x="6367526" y="1769491"/>
                  </a:cubicBezTo>
                  <a:cubicBezTo>
                    <a:pt x="6359906" y="1777111"/>
                    <a:pt x="6352286" y="1777111"/>
                    <a:pt x="6344666" y="1777111"/>
                  </a:cubicBezTo>
                  <a:cubicBezTo>
                    <a:pt x="6329426" y="1777111"/>
                    <a:pt x="6321806" y="1769491"/>
                    <a:pt x="6314186" y="1754251"/>
                  </a:cubicBezTo>
                  <a:close/>
                  <a:moveTo>
                    <a:pt x="480441" y="1754251"/>
                  </a:moveTo>
                  <a:cubicBezTo>
                    <a:pt x="457581" y="1746631"/>
                    <a:pt x="449961" y="1723771"/>
                    <a:pt x="465201" y="1700784"/>
                  </a:cubicBezTo>
                  <a:cubicBezTo>
                    <a:pt x="472821" y="1685544"/>
                    <a:pt x="495681" y="1677924"/>
                    <a:pt x="518541" y="1685544"/>
                  </a:cubicBezTo>
                  <a:cubicBezTo>
                    <a:pt x="533781" y="1700784"/>
                    <a:pt x="541401" y="1723644"/>
                    <a:pt x="526161" y="1739011"/>
                  </a:cubicBezTo>
                  <a:cubicBezTo>
                    <a:pt x="518541" y="1754251"/>
                    <a:pt x="510921" y="1761871"/>
                    <a:pt x="495681" y="1761871"/>
                  </a:cubicBezTo>
                  <a:cubicBezTo>
                    <a:pt x="488061" y="1761871"/>
                    <a:pt x="480441" y="1754251"/>
                    <a:pt x="480441" y="1754251"/>
                  </a:cubicBezTo>
                  <a:close/>
                  <a:moveTo>
                    <a:pt x="6199886" y="1578737"/>
                  </a:moveTo>
                  <a:cubicBezTo>
                    <a:pt x="6199886" y="1571117"/>
                    <a:pt x="6199886" y="1571117"/>
                    <a:pt x="6199886" y="1571117"/>
                  </a:cubicBezTo>
                  <a:cubicBezTo>
                    <a:pt x="6184646" y="1555877"/>
                    <a:pt x="6192266" y="1533017"/>
                    <a:pt x="6207506" y="1517650"/>
                  </a:cubicBezTo>
                  <a:cubicBezTo>
                    <a:pt x="6230366" y="1510030"/>
                    <a:pt x="6253226" y="1510030"/>
                    <a:pt x="6260846" y="1532890"/>
                  </a:cubicBezTo>
                  <a:cubicBezTo>
                    <a:pt x="6268466" y="1532890"/>
                    <a:pt x="6268466" y="1532890"/>
                    <a:pt x="6268466" y="1532890"/>
                  </a:cubicBezTo>
                  <a:cubicBezTo>
                    <a:pt x="6276086" y="1555750"/>
                    <a:pt x="6276086" y="1578610"/>
                    <a:pt x="6253226" y="1586357"/>
                  </a:cubicBezTo>
                  <a:cubicBezTo>
                    <a:pt x="6245606" y="1593977"/>
                    <a:pt x="6237986" y="1593977"/>
                    <a:pt x="6230366" y="1593977"/>
                  </a:cubicBezTo>
                  <a:cubicBezTo>
                    <a:pt x="6222746" y="1593977"/>
                    <a:pt x="6207506" y="1586357"/>
                    <a:pt x="6199886" y="1578737"/>
                  </a:cubicBezTo>
                  <a:close/>
                  <a:moveTo>
                    <a:pt x="587248" y="1571117"/>
                  </a:moveTo>
                  <a:cubicBezTo>
                    <a:pt x="572008" y="1555877"/>
                    <a:pt x="564388" y="1533017"/>
                    <a:pt x="579628" y="1517650"/>
                  </a:cubicBezTo>
                  <a:cubicBezTo>
                    <a:pt x="587248" y="1502410"/>
                    <a:pt x="610108" y="1494790"/>
                    <a:pt x="632968" y="1510030"/>
                  </a:cubicBezTo>
                  <a:cubicBezTo>
                    <a:pt x="648208" y="1517650"/>
                    <a:pt x="655828" y="1540510"/>
                    <a:pt x="640588" y="1563497"/>
                  </a:cubicBezTo>
                  <a:cubicBezTo>
                    <a:pt x="632968" y="1571117"/>
                    <a:pt x="625348" y="1578737"/>
                    <a:pt x="610108" y="1578737"/>
                  </a:cubicBezTo>
                  <a:cubicBezTo>
                    <a:pt x="602488" y="1578737"/>
                    <a:pt x="594868" y="1578737"/>
                    <a:pt x="587248" y="1571117"/>
                  </a:cubicBezTo>
                  <a:close/>
                  <a:moveTo>
                    <a:pt x="6077839" y="1403223"/>
                  </a:moveTo>
                  <a:cubicBezTo>
                    <a:pt x="6062599" y="1380363"/>
                    <a:pt x="6070219" y="1357503"/>
                    <a:pt x="6085459" y="1349756"/>
                  </a:cubicBezTo>
                  <a:cubicBezTo>
                    <a:pt x="6100699" y="1334516"/>
                    <a:pt x="6123559" y="1334516"/>
                    <a:pt x="6138799" y="1357376"/>
                  </a:cubicBezTo>
                  <a:cubicBezTo>
                    <a:pt x="6146419" y="1372616"/>
                    <a:pt x="6146419" y="1395476"/>
                    <a:pt x="6131179" y="1410843"/>
                  </a:cubicBezTo>
                  <a:cubicBezTo>
                    <a:pt x="6123559" y="1410843"/>
                    <a:pt x="6115939" y="1418463"/>
                    <a:pt x="6108319" y="1418463"/>
                  </a:cubicBezTo>
                  <a:cubicBezTo>
                    <a:pt x="6093079" y="1418463"/>
                    <a:pt x="6085459" y="1410843"/>
                    <a:pt x="6077839" y="1403223"/>
                  </a:cubicBezTo>
                  <a:close/>
                  <a:moveTo>
                    <a:pt x="709168" y="1395603"/>
                  </a:moveTo>
                  <a:cubicBezTo>
                    <a:pt x="693928" y="1380363"/>
                    <a:pt x="693928" y="1357503"/>
                    <a:pt x="701548" y="1342136"/>
                  </a:cubicBezTo>
                  <a:cubicBezTo>
                    <a:pt x="716788" y="1326896"/>
                    <a:pt x="739648" y="1319276"/>
                    <a:pt x="754888" y="1334516"/>
                  </a:cubicBezTo>
                  <a:cubicBezTo>
                    <a:pt x="777748" y="1349756"/>
                    <a:pt x="777748" y="1372616"/>
                    <a:pt x="762508" y="1387983"/>
                  </a:cubicBezTo>
                  <a:cubicBezTo>
                    <a:pt x="754888" y="1395603"/>
                    <a:pt x="747268" y="1403223"/>
                    <a:pt x="732028" y="1403223"/>
                  </a:cubicBezTo>
                  <a:cubicBezTo>
                    <a:pt x="724408" y="1403223"/>
                    <a:pt x="716788" y="1403223"/>
                    <a:pt x="709168" y="1395603"/>
                  </a:cubicBezTo>
                  <a:close/>
                  <a:moveTo>
                    <a:pt x="5940552" y="1235456"/>
                  </a:moveTo>
                  <a:cubicBezTo>
                    <a:pt x="5932932" y="1220216"/>
                    <a:pt x="5932932" y="1197356"/>
                    <a:pt x="5948172" y="1181989"/>
                  </a:cubicBezTo>
                  <a:cubicBezTo>
                    <a:pt x="5963412" y="1166749"/>
                    <a:pt x="5986272" y="1166749"/>
                    <a:pt x="6001512" y="1181989"/>
                  </a:cubicBezTo>
                  <a:cubicBezTo>
                    <a:pt x="6016752" y="1204849"/>
                    <a:pt x="6009132" y="1227709"/>
                    <a:pt x="5993892" y="1243076"/>
                  </a:cubicBezTo>
                  <a:cubicBezTo>
                    <a:pt x="5986272" y="1243076"/>
                    <a:pt x="5978652" y="1250696"/>
                    <a:pt x="5971032" y="1250696"/>
                  </a:cubicBezTo>
                  <a:cubicBezTo>
                    <a:pt x="5963412" y="1250696"/>
                    <a:pt x="5948172" y="1243076"/>
                    <a:pt x="5940552" y="1235456"/>
                  </a:cubicBezTo>
                  <a:close/>
                  <a:moveTo>
                    <a:pt x="846455" y="1227836"/>
                  </a:moveTo>
                  <a:cubicBezTo>
                    <a:pt x="831215" y="1212596"/>
                    <a:pt x="831215" y="1189736"/>
                    <a:pt x="838835" y="1174369"/>
                  </a:cubicBezTo>
                  <a:cubicBezTo>
                    <a:pt x="854075" y="1159129"/>
                    <a:pt x="876935" y="1159129"/>
                    <a:pt x="892175" y="1174369"/>
                  </a:cubicBezTo>
                  <a:cubicBezTo>
                    <a:pt x="907415" y="1181989"/>
                    <a:pt x="915035" y="1204849"/>
                    <a:pt x="899795" y="1227836"/>
                  </a:cubicBezTo>
                  <a:cubicBezTo>
                    <a:pt x="892175" y="1235456"/>
                    <a:pt x="884555" y="1235456"/>
                    <a:pt x="869315" y="1235456"/>
                  </a:cubicBezTo>
                  <a:cubicBezTo>
                    <a:pt x="861695" y="1235456"/>
                    <a:pt x="854075" y="1235456"/>
                    <a:pt x="846455" y="1227836"/>
                  </a:cubicBezTo>
                  <a:close/>
                  <a:moveTo>
                    <a:pt x="5803265" y="1082802"/>
                  </a:moveTo>
                  <a:cubicBezTo>
                    <a:pt x="5788025" y="1067562"/>
                    <a:pt x="5788025" y="1037082"/>
                    <a:pt x="5803265" y="1029335"/>
                  </a:cubicBezTo>
                  <a:cubicBezTo>
                    <a:pt x="5818505" y="1014095"/>
                    <a:pt x="5841365" y="1014095"/>
                    <a:pt x="5856605" y="1029335"/>
                  </a:cubicBezTo>
                  <a:cubicBezTo>
                    <a:pt x="5871845" y="1044575"/>
                    <a:pt x="5871845" y="1067435"/>
                    <a:pt x="5856605" y="1082802"/>
                  </a:cubicBezTo>
                  <a:cubicBezTo>
                    <a:pt x="5848985" y="1090422"/>
                    <a:pt x="5833745" y="1090422"/>
                    <a:pt x="5826125" y="1090422"/>
                  </a:cubicBezTo>
                  <a:cubicBezTo>
                    <a:pt x="5818505" y="1090422"/>
                    <a:pt x="5810885" y="1090422"/>
                    <a:pt x="5803265" y="1082802"/>
                  </a:cubicBezTo>
                  <a:close/>
                  <a:moveTo>
                    <a:pt x="991362" y="1067562"/>
                  </a:moveTo>
                  <a:cubicBezTo>
                    <a:pt x="976122" y="1052322"/>
                    <a:pt x="976122" y="1029462"/>
                    <a:pt x="991362" y="1014095"/>
                  </a:cubicBezTo>
                  <a:cubicBezTo>
                    <a:pt x="1006602" y="998855"/>
                    <a:pt x="1029462" y="998855"/>
                    <a:pt x="1044702" y="1014095"/>
                  </a:cubicBezTo>
                  <a:cubicBezTo>
                    <a:pt x="1059942" y="1029335"/>
                    <a:pt x="1059942" y="1052195"/>
                    <a:pt x="1044702" y="1067562"/>
                  </a:cubicBezTo>
                  <a:cubicBezTo>
                    <a:pt x="1037082" y="1075182"/>
                    <a:pt x="1029462" y="1082802"/>
                    <a:pt x="1014222" y="1082802"/>
                  </a:cubicBezTo>
                  <a:cubicBezTo>
                    <a:pt x="1006602" y="1082802"/>
                    <a:pt x="998982" y="1075182"/>
                    <a:pt x="991362" y="1067562"/>
                  </a:cubicBezTo>
                  <a:close/>
                  <a:moveTo>
                    <a:pt x="5643118" y="930275"/>
                  </a:moveTo>
                  <a:cubicBezTo>
                    <a:pt x="5627878" y="922655"/>
                    <a:pt x="5627878" y="892175"/>
                    <a:pt x="5643118" y="876808"/>
                  </a:cubicBezTo>
                  <a:cubicBezTo>
                    <a:pt x="5658358" y="861568"/>
                    <a:pt x="5681218" y="861568"/>
                    <a:pt x="5696458" y="876808"/>
                  </a:cubicBezTo>
                  <a:cubicBezTo>
                    <a:pt x="5711698" y="892048"/>
                    <a:pt x="5711698" y="914908"/>
                    <a:pt x="5704078" y="930275"/>
                  </a:cubicBezTo>
                  <a:cubicBezTo>
                    <a:pt x="5696458" y="937895"/>
                    <a:pt x="5681218" y="945515"/>
                    <a:pt x="5673598" y="945515"/>
                  </a:cubicBezTo>
                  <a:cubicBezTo>
                    <a:pt x="5665978" y="945515"/>
                    <a:pt x="5650738" y="937895"/>
                    <a:pt x="5643118" y="930275"/>
                  </a:cubicBezTo>
                  <a:close/>
                  <a:moveTo>
                    <a:pt x="1143889" y="922655"/>
                  </a:moveTo>
                  <a:cubicBezTo>
                    <a:pt x="1128649" y="907415"/>
                    <a:pt x="1128649" y="876935"/>
                    <a:pt x="1143889" y="869188"/>
                  </a:cubicBezTo>
                  <a:cubicBezTo>
                    <a:pt x="1159129" y="853948"/>
                    <a:pt x="1189609" y="853948"/>
                    <a:pt x="1197229" y="869188"/>
                  </a:cubicBezTo>
                  <a:cubicBezTo>
                    <a:pt x="1212469" y="884428"/>
                    <a:pt x="1212469" y="907288"/>
                    <a:pt x="1197229" y="922655"/>
                  </a:cubicBezTo>
                  <a:cubicBezTo>
                    <a:pt x="1189609" y="930275"/>
                    <a:pt x="1181989" y="930275"/>
                    <a:pt x="1174369" y="930275"/>
                  </a:cubicBezTo>
                  <a:cubicBezTo>
                    <a:pt x="1159129" y="930275"/>
                    <a:pt x="1151509" y="930275"/>
                    <a:pt x="1143889" y="922655"/>
                  </a:cubicBezTo>
                  <a:close/>
                  <a:moveTo>
                    <a:pt x="5482971" y="792861"/>
                  </a:moveTo>
                  <a:cubicBezTo>
                    <a:pt x="5467731" y="785241"/>
                    <a:pt x="5467731" y="762381"/>
                    <a:pt x="5475351" y="739394"/>
                  </a:cubicBezTo>
                  <a:cubicBezTo>
                    <a:pt x="5490591" y="724154"/>
                    <a:pt x="5513451" y="724154"/>
                    <a:pt x="5528691" y="739394"/>
                  </a:cubicBezTo>
                  <a:cubicBezTo>
                    <a:pt x="5551551" y="747014"/>
                    <a:pt x="5551551" y="769874"/>
                    <a:pt x="5536311" y="792861"/>
                  </a:cubicBezTo>
                  <a:cubicBezTo>
                    <a:pt x="5528691" y="800481"/>
                    <a:pt x="5521071" y="808101"/>
                    <a:pt x="5505831" y="808101"/>
                  </a:cubicBezTo>
                  <a:cubicBezTo>
                    <a:pt x="5498211" y="808101"/>
                    <a:pt x="5490591" y="800481"/>
                    <a:pt x="5482971" y="792861"/>
                  </a:cubicBezTo>
                  <a:close/>
                  <a:moveTo>
                    <a:pt x="1304036" y="777621"/>
                  </a:moveTo>
                  <a:cubicBezTo>
                    <a:pt x="1296416" y="762381"/>
                    <a:pt x="1296416" y="739521"/>
                    <a:pt x="1311656" y="724154"/>
                  </a:cubicBezTo>
                  <a:cubicBezTo>
                    <a:pt x="1326896" y="716534"/>
                    <a:pt x="1349756" y="716534"/>
                    <a:pt x="1364996" y="731774"/>
                  </a:cubicBezTo>
                  <a:cubicBezTo>
                    <a:pt x="1380236" y="747014"/>
                    <a:pt x="1372616" y="777494"/>
                    <a:pt x="1357376" y="785241"/>
                  </a:cubicBezTo>
                  <a:cubicBezTo>
                    <a:pt x="1349756" y="792861"/>
                    <a:pt x="1342136" y="792861"/>
                    <a:pt x="1334516" y="792861"/>
                  </a:cubicBezTo>
                  <a:cubicBezTo>
                    <a:pt x="1326896" y="792861"/>
                    <a:pt x="1311656" y="792861"/>
                    <a:pt x="1304036" y="777621"/>
                  </a:cubicBezTo>
                  <a:close/>
                  <a:moveTo>
                    <a:pt x="5315204" y="670814"/>
                  </a:moveTo>
                  <a:cubicBezTo>
                    <a:pt x="5299964" y="655574"/>
                    <a:pt x="5292344" y="632714"/>
                    <a:pt x="5307584" y="617347"/>
                  </a:cubicBezTo>
                  <a:cubicBezTo>
                    <a:pt x="5315204" y="602107"/>
                    <a:pt x="5338064" y="594487"/>
                    <a:pt x="5360924" y="609727"/>
                  </a:cubicBezTo>
                  <a:cubicBezTo>
                    <a:pt x="5376164" y="617347"/>
                    <a:pt x="5376164" y="640207"/>
                    <a:pt x="5368544" y="663194"/>
                  </a:cubicBezTo>
                  <a:cubicBezTo>
                    <a:pt x="5360924" y="670814"/>
                    <a:pt x="5345684" y="678434"/>
                    <a:pt x="5338064" y="678434"/>
                  </a:cubicBezTo>
                  <a:cubicBezTo>
                    <a:pt x="5330444" y="678434"/>
                    <a:pt x="5322824" y="678434"/>
                    <a:pt x="5315204" y="670814"/>
                  </a:cubicBezTo>
                  <a:close/>
                  <a:moveTo>
                    <a:pt x="1479423" y="655574"/>
                  </a:moveTo>
                  <a:cubicBezTo>
                    <a:pt x="1464183" y="632714"/>
                    <a:pt x="1471803" y="609854"/>
                    <a:pt x="1487043" y="602107"/>
                  </a:cubicBezTo>
                  <a:cubicBezTo>
                    <a:pt x="1502283" y="586867"/>
                    <a:pt x="1525143" y="594487"/>
                    <a:pt x="1540383" y="609727"/>
                  </a:cubicBezTo>
                  <a:cubicBezTo>
                    <a:pt x="1548003" y="624967"/>
                    <a:pt x="1548003" y="647827"/>
                    <a:pt x="1532763" y="663194"/>
                  </a:cubicBezTo>
                  <a:cubicBezTo>
                    <a:pt x="1525143" y="663194"/>
                    <a:pt x="1517523" y="670814"/>
                    <a:pt x="1509903" y="670814"/>
                  </a:cubicBezTo>
                  <a:cubicBezTo>
                    <a:pt x="1494663" y="670814"/>
                    <a:pt x="1487043" y="663194"/>
                    <a:pt x="1479423" y="655574"/>
                  </a:cubicBezTo>
                  <a:close/>
                  <a:moveTo>
                    <a:pt x="5139817" y="556387"/>
                  </a:moveTo>
                  <a:cubicBezTo>
                    <a:pt x="5116957" y="541147"/>
                    <a:pt x="5109337" y="518287"/>
                    <a:pt x="5124577" y="502920"/>
                  </a:cubicBezTo>
                  <a:cubicBezTo>
                    <a:pt x="5132197" y="487680"/>
                    <a:pt x="5155057" y="480060"/>
                    <a:pt x="5177917" y="487680"/>
                  </a:cubicBezTo>
                  <a:cubicBezTo>
                    <a:pt x="5193157" y="502920"/>
                    <a:pt x="5200777" y="525780"/>
                    <a:pt x="5185537" y="541147"/>
                  </a:cubicBezTo>
                  <a:cubicBezTo>
                    <a:pt x="5185537" y="556387"/>
                    <a:pt x="5170297" y="564007"/>
                    <a:pt x="5155057" y="564007"/>
                  </a:cubicBezTo>
                  <a:cubicBezTo>
                    <a:pt x="5147437" y="564007"/>
                    <a:pt x="5139817" y="556387"/>
                    <a:pt x="5139817" y="556387"/>
                  </a:cubicBezTo>
                  <a:close/>
                  <a:moveTo>
                    <a:pt x="1654810" y="533527"/>
                  </a:moveTo>
                  <a:cubicBezTo>
                    <a:pt x="1647190" y="518287"/>
                    <a:pt x="1654810" y="495427"/>
                    <a:pt x="1670050" y="480060"/>
                  </a:cubicBezTo>
                  <a:cubicBezTo>
                    <a:pt x="1685290" y="472440"/>
                    <a:pt x="1708150" y="480060"/>
                    <a:pt x="1723390" y="495300"/>
                  </a:cubicBezTo>
                  <a:cubicBezTo>
                    <a:pt x="1731010" y="510540"/>
                    <a:pt x="1723390" y="533400"/>
                    <a:pt x="1708150" y="548767"/>
                  </a:cubicBezTo>
                  <a:cubicBezTo>
                    <a:pt x="1700530" y="548767"/>
                    <a:pt x="1692910" y="556387"/>
                    <a:pt x="1685290" y="556387"/>
                  </a:cubicBezTo>
                  <a:cubicBezTo>
                    <a:pt x="1677670" y="556387"/>
                    <a:pt x="1662430" y="548767"/>
                    <a:pt x="1654810" y="533527"/>
                  </a:cubicBezTo>
                  <a:close/>
                  <a:moveTo>
                    <a:pt x="4949190" y="449580"/>
                  </a:moveTo>
                  <a:cubicBezTo>
                    <a:pt x="4933950" y="441960"/>
                    <a:pt x="4926330" y="419100"/>
                    <a:pt x="4933950" y="403860"/>
                  </a:cubicBezTo>
                  <a:cubicBezTo>
                    <a:pt x="4949190" y="381000"/>
                    <a:pt x="4972050" y="373380"/>
                    <a:pt x="4987290" y="381000"/>
                  </a:cubicBezTo>
                  <a:cubicBezTo>
                    <a:pt x="5002530" y="396240"/>
                    <a:pt x="5010150" y="419100"/>
                    <a:pt x="5002530" y="434467"/>
                  </a:cubicBezTo>
                  <a:cubicBezTo>
                    <a:pt x="4994910" y="449707"/>
                    <a:pt x="4979670" y="457327"/>
                    <a:pt x="4972050" y="457327"/>
                  </a:cubicBezTo>
                  <a:cubicBezTo>
                    <a:pt x="4964430" y="457327"/>
                    <a:pt x="4956810" y="457327"/>
                    <a:pt x="4949190" y="449707"/>
                  </a:cubicBezTo>
                  <a:close/>
                  <a:moveTo>
                    <a:pt x="1845437" y="426847"/>
                  </a:moveTo>
                  <a:cubicBezTo>
                    <a:pt x="1830197" y="411607"/>
                    <a:pt x="1837817" y="388747"/>
                    <a:pt x="1860677" y="381127"/>
                  </a:cubicBezTo>
                  <a:cubicBezTo>
                    <a:pt x="1875917" y="365887"/>
                    <a:pt x="1898777" y="373507"/>
                    <a:pt x="1906397" y="396367"/>
                  </a:cubicBezTo>
                  <a:cubicBezTo>
                    <a:pt x="1921637" y="411607"/>
                    <a:pt x="1914017" y="434467"/>
                    <a:pt x="1891157" y="442087"/>
                  </a:cubicBezTo>
                  <a:cubicBezTo>
                    <a:pt x="1891157" y="449707"/>
                    <a:pt x="1883537" y="449707"/>
                    <a:pt x="1875917" y="449707"/>
                  </a:cubicBezTo>
                  <a:cubicBezTo>
                    <a:pt x="1860677" y="449707"/>
                    <a:pt x="1845437" y="442087"/>
                    <a:pt x="1845437" y="426847"/>
                  </a:cubicBezTo>
                  <a:close/>
                  <a:moveTo>
                    <a:pt x="4758563" y="358140"/>
                  </a:moveTo>
                  <a:cubicBezTo>
                    <a:pt x="4743323" y="350520"/>
                    <a:pt x="4735703" y="327660"/>
                    <a:pt x="4743323" y="312420"/>
                  </a:cubicBezTo>
                  <a:cubicBezTo>
                    <a:pt x="4750943" y="289560"/>
                    <a:pt x="4773803" y="281940"/>
                    <a:pt x="4789043" y="289560"/>
                  </a:cubicBezTo>
                  <a:cubicBezTo>
                    <a:pt x="4811903" y="297180"/>
                    <a:pt x="4819523" y="320040"/>
                    <a:pt x="4811903" y="343027"/>
                  </a:cubicBezTo>
                  <a:cubicBezTo>
                    <a:pt x="4804283" y="358267"/>
                    <a:pt x="4789043" y="365887"/>
                    <a:pt x="4773803" y="365887"/>
                  </a:cubicBezTo>
                  <a:cubicBezTo>
                    <a:pt x="4773803" y="365887"/>
                    <a:pt x="4766183" y="365887"/>
                    <a:pt x="4758563" y="358267"/>
                  </a:cubicBezTo>
                  <a:close/>
                  <a:moveTo>
                    <a:pt x="2036064" y="335407"/>
                  </a:moveTo>
                  <a:cubicBezTo>
                    <a:pt x="2028444" y="312547"/>
                    <a:pt x="2036064" y="289687"/>
                    <a:pt x="2051304" y="281940"/>
                  </a:cubicBezTo>
                  <a:cubicBezTo>
                    <a:pt x="2074164" y="274320"/>
                    <a:pt x="2097024" y="281940"/>
                    <a:pt x="2104644" y="304800"/>
                  </a:cubicBezTo>
                  <a:cubicBezTo>
                    <a:pt x="2112264" y="320040"/>
                    <a:pt x="2104644" y="342900"/>
                    <a:pt x="2081784" y="358267"/>
                  </a:cubicBezTo>
                  <a:cubicBezTo>
                    <a:pt x="2081784" y="358267"/>
                    <a:pt x="2074164" y="358267"/>
                    <a:pt x="2066544" y="358267"/>
                  </a:cubicBezTo>
                  <a:cubicBezTo>
                    <a:pt x="2051304" y="358267"/>
                    <a:pt x="2043684" y="350647"/>
                    <a:pt x="2036064" y="335407"/>
                  </a:cubicBezTo>
                  <a:close/>
                  <a:moveTo>
                    <a:pt x="4567809" y="281940"/>
                  </a:moveTo>
                  <a:cubicBezTo>
                    <a:pt x="4544949" y="274320"/>
                    <a:pt x="4537329" y="251460"/>
                    <a:pt x="4544949" y="228473"/>
                  </a:cubicBezTo>
                  <a:cubicBezTo>
                    <a:pt x="4552569" y="213233"/>
                    <a:pt x="4567809" y="205613"/>
                    <a:pt x="4590669" y="213233"/>
                  </a:cubicBezTo>
                  <a:cubicBezTo>
                    <a:pt x="4613529" y="213233"/>
                    <a:pt x="4621149" y="236093"/>
                    <a:pt x="4613529" y="258953"/>
                  </a:cubicBezTo>
                  <a:cubicBezTo>
                    <a:pt x="4605909" y="274193"/>
                    <a:pt x="4590669" y="281813"/>
                    <a:pt x="4575429" y="281813"/>
                  </a:cubicBezTo>
                  <a:cubicBezTo>
                    <a:pt x="4575429" y="281813"/>
                    <a:pt x="4567809" y="281813"/>
                    <a:pt x="4567809" y="281813"/>
                  </a:cubicBezTo>
                  <a:close/>
                  <a:moveTo>
                    <a:pt x="2234311" y="251333"/>
                  </a:moveTo>
                  <a:cubicBezTo>
                    <a:pt x="2226691" y="236093"/>
                    <a:pt x="2234311" y="213233"/>
                    <a:pt x="2257171" y="205613"/>
                  </a:cubicBezTo>
                  <a:cubicBezTo>
                    <a:pt x="2272411" y="197993"/>
                    <a:pt x="2295271" y="205613"/>
                    <a:pt x="2302891" y="228473"/>
                  </a:cubicBezTo>
                  <a:cubicBezTo>
                    <a:pt x="2310511" y="243713"/>
                    <a:pt x="2302891" y="266573"/>
                    <a:pt x="2280031" y="274193"/>
                  </a:cubicBezTo>
                  <a:cubicBezTo>
                    <a:pt x="2280031" y="274193"/>
                    <a:pt x="2272411" y="281813"/>
                    <a:pt x="2272411" y="281813"/>
                  </a:cubicBezTo>
                  <a:cubicBezTo>
                    <a:pt x="2249551" y="281813"/>
                    <a:pt x="2241931" y="266573"/>
                    <a:pt x="2234311" y="251333"/>
                  </a:cubicBezTo>
                  <a:close/>
                  <a:moveTo>
                    <a:pt x="4361942" y="213233"/>
                  </a:moveTo>
                  <a:cubicBezTo>
                    <a:pt x="4346702" y="205613"/>
                    <a:pt x="4331462" y="190373"/>
                    <a:pt x="4339082" y="167513"/>
                  </a:cubicBezTo>
                  <a:cubicBezTo>
                    <a:pt x="4346702" y="144653"/>
                    <a:pt x="4361942" y="137033"/>
                    <a:pt x="4384802" y="144653"/>
                  </a:cubicBezTo>
                  <a:cubicBezTo>
                    <a:pt x="4407662" y="144653"/>
                    <a:pt x="4415282" y="167513"/>
                    <a:pt x="4407662" y="190373"/>
                  </a:cubicBezTo>
                  <a:cubicBezTo>
                    <a:pt x="4407662" y="205613"/>
                    <a:pt x="4392422" y="213233"/>
                    <a:pt x="4377182" y="213233"/>
                  </a:cubicBezTo>
                  <a:cubicBezTo>
                    <a:pt x="4369562" y="213233"/>
                    <a:pt x="4369562" y="213233"/>
                    <a:pt x="4361942" y="213233"/>
                  </a:cubicBezTo>
                  <a:close/>
                  <a:moveTo>
                    <a:pt x="2432558" y="182753"/>
                  </a:moveTo>
                  <a:cubicBezTo>
                    <a:pt x="2432558" y="167513"/>
                    <a:pt x="2440178" y="144653"/>
                    <a:pt x="2463038" y="137033"/>
                  </a:cubicBezTo>
                  <a:cubicBezTo>
                    <a:pt x="2478278" y="129413"/>
                    <a:pt x="2501138" y="144653"/>
                    <a:pt x="2508758" y="159893"/>
                  </a:cubicBezTo>
                  <a:cubicBezTo>
                    <a:pt x="2516378" y="182753"/>
                    <a:pt x="2501138" y="205613"/>
                    <a:pt x="2485898" y="213360"/>
                  </a:cubicBezTo>
                  <a:cubicBezTo>
                    <a:pt x="2478278" y="213360"/>
                    <a:pt x="2478278" y="213360"/>
                    <a:pt x="2470658" y="213360"/>
                  </a:cubicBezTo>
                  <a:cubicBezTo>
                    <a:pt x="2455418" y="213360"/>
                    <a:pt x="2440178" y="198120"/>
                    <a:pt x="2432558" y="182880"/>
                  </a:cubicBezTo>
                  <a:close/>
                  <a:moveTo>
                    <a:pt x="4155948" y="160020"/>
                  </a:moveTo>
                  <a:cubicBezTo>
                    <a:pt x="4140708" y="160020"/>
                    <a:pt x="4125468" y="137160"/>
                    <a:pt x="4133088" y="114300"/>
                  </a:cubicBezTo>
                  <a:cubicBezTo>
                    <a:pt x="4133088" y="91440"/>
                    <a:pt x="4155948" y="83820"/>
                    <a:pt x="4178808" y="83820"/>
                  </a:cubicBezTo>
                  <a:cubicBezTo>
                    <a:pt x="4194048" y="91440"/>
                    <a:pt x="4209288" y="114300"/>
                    <a:pt x="4201668" y="129540"/>
                  </a:cubicBezTo>
                  <a:cubicBezTo>
                    <a:pt x="4201668" y="152400"/>
                    <a:pt x="4186428" y="160020"/>
                    <a:pt x="4163568" y="160020"/>
                  </a:cubicBezTo>
                  <a:cubicBezTo>
                    <a:pt x="4163568" y="160020"/>
                    <a:pt x="4163568" y="160020"/>
                    <a:pt x="4155948" y="160020"/>
                  </a:cubicBezTo>
                  <a:close/>
                  <a:moveTo>
                    <a:pt x="2646045" y="129540"/>
                  </a:moveTo>
                  <a:cubicBezTo>
                    <a:pt x="2638425" y="106680"/>
                    <a:pt x="2653665" y="91440"/>
                    <a:pt x="2668905" y="83820"/>
                  </a:cubicBezTo>
                  <a:cubicBezTo>
                    <a:pt x="2691765" y="76200"/>
                    <a:pt x="2714625" y="91440"/>
                    <a:pt x="2714625" y="114300"/>
                  </a:cubicBezTo>
                  <a:cubicBezTo>
                    <a:pt x="2722245" y="129540"/>
                    <a:pt x="2707005" y="152400"/>
                    <a:pt x="2684145" y="160020"/>
                  </a:cubicBezTo>
                  <a:cubicBezTo>
                    <a:pt x="2684145" y="160020"/>
                    <a:pt x="2684145" y="160020"/>
                    <a:pt x="2676525" y="160020"/>
                  </a:cubicBezTo>
                  <a:cubicBezTo>
                    <a:pt x="2661285" y="160020"/>
                    <a:pt x="2646045" y="144780"/>
                    <a:pt x="2646045" y="129540"/>
                  </a:cubicBezTo>
                  <a:close/>
                  <a:moveTo>
                    <a:pt x="3950081" y="121920"/>
                  </a:moveTo>
                  <a:cubicBezTo>
                    <a:pt x="3927221" y="114300"/>
                    <a:pt x="3919601" y="99060"/>
                    <a:pt x="3919601" y="76200"/>
                  </a:cubicBezTo>
                  <a:cubicBezTo>
                    <a:pt x="3919601" y="53340"/>
                    <a:pt x="3942461" y="45720"/>
                    <a:pt x="3965321" y="45720"/>
                  </a:cubicBezTo>
                  <a:cubicBezTo>
                    <a:pt x="3980561" y="45720"/>
                    <a:pt x="3995801" y="68580"/>
                    <a:pt x="3995801" y="91440"/>
                  </a:cubicBezTo>
                  <a:cubicBezTo>
                    <a:pt x="3988181" y="106680"/>
                    <a:pt x="3972941" y="121920"/>
                    <a:pt x="3957701" y="121920"/>
                  </a:cubicBezTo>
                  <a:cubicBezTo>
                    <a:pt x="3957701" y="121920"/>
                    <a:pt x="3950081" y="121920"/>
                    <a:pt x="3950081" y="121920"/>
                  </a:cubicBezTo>
                  <a:close/>
                  <a:moveTo>
                    <a:pt x="2851912" y="83820"/>
                  </a:moveTo>
                  <a:cubicBezTo>
                    <a:pt x="2851912" y="68580"/>
                    <a:pt x="2867152" y="45720"/>
                    <a:pt x="2882392" y="45720"/>
                  </a:cubicBezTo>
                  <a:cubicBezTo>
                    <a:pt x="2905252" y="38100"/>
                    <a:pt x="2928112" y="53340"/>
                    <a:pt x="2928112" y="76200"/>
                  </a:cubicBezTo>
                  <a:cubicBezTo>
                    <a:pt x="2928112" y="99060"/>
                    <a:pt x="2920492" y="114300"/>
                    <a:pt x="2897632" y="121920"/>
                  </a:cubicBezTo>
                  <a:cubicBezTo>
                    <a:pt x="2897632" y="121920"/>
                    <a:pt x="2890012" y="121920"/>
                    <a:pt x="2890012" y="121920"/>
                  </a:cubicBezTo>
                  <a:cubicBezTo>
                    <a:pt x="2874772" y="121920"/>
                    <a:pt x="2851912" y="106680"/>
                    <a:pt x="2851912" y="83820"/>
                  </a:cubicBezTo>
                  <a:close/>
                  <a:moveTo>
                    <a:pt x="3744087" y="91440"/>
                  </a:moveTo>
                  <a:cubicBezTo>
                    <a:pt x="3721227" y="91440"/>
                    <a:pt x="3705987" y="76200"/>
                    <a:pt x="3705987" y="53340"/>
                  </a:cubicBezTo>
                  <a:cubicBezTo>
                    <a:pt x="3705987" y="30480"/>
                    <a:pt x="3728847" y="15240"/>
                    <a:pt x="3751707" y="15240"/>
                  </a:cubicBezTo>
                  <a:cubicBezTo>
                    <a:pt x="3766947" y="22860"/>
                    <a:pt x="3782187" y="38100"/>
                    <a:pt x="3782187" y="60960"/>
                  </a:cubicBezTo>
                  <a:cubicBezTo>
                    <a:pt x="3782187" y="76200"/>
                    <a:pt x="3766947" y="91440"/>
                    <a:pt x="3744087" y="91440"/>
                  </a:cubicBezTo>
                  <a:close/>
                  <a:moveTo>
                    <a:pt x="3065399" y="60960"/>
                  </a:moveTo>
                  <a:cubicBezTo>
                    <a:pt x="3065399" y="38100"/>
                    <a:pt x="3080639" y="15240"/>
                    <a:pt x="3095879" y="15240"/>
                  </a:cubicBezTo>
                  <a:cubicBezTo>
                    <a:pt x="3118739" y="15240"/>
                    <a:pt x="3141599" y="30480"/>
                    <a:pt x="3141599" y="53340"/>
                  </a:cubicBezTo>
                  <a:cubicBezTo>
                    <a:pt x="3141599" y="68580"/>
                    <a:pt x="3126359" y="91440"/>
                    <a:pt x="3103499" y="91440"/>
                  </a:cubicBezTo>
                  <a:cubicBezTo>
                    <a:pt x="3080639" y="91440"/>
                    <a:pt x="3065399" y="76200"/>
                    <a:pt x="3065399" y="60960"/>
                  </a:cubicBezTo>
                  <a:close/>
                  <a:moveTo>
                    <a:pt x="3530600" y="83820"/>
                  </a:moveTo>
                  <a:cubicBezTo>
                    <a:pt x="3507740" y="76200"/>
                    <a:pt x="3492500" y="60960"/>
                    <a:pt x="3492500" y="38100"/>
                  </a:cubicBezTo>
                  <a:cubicBezTo>
                    <a:pt x="3492500" y="22860"/>
                    <a:pt x="3507740" y="0"/>
                    <a:pt x="3530600" y="7620"/>
                  </a:cubicBezTo>
                  <a:cubicBezTo>
                    <a:pt x="3553460" y="7620"/>
                    <a:pt x="3568700" y="22860"/>
                    <a:pt x="3568700" y="45720"/>
                  </a:cubicBezTo>
                  <a:cubicBezTo>
                    <a:pt x="3568700" y="60960"/>
                    <a:pt x="3553460" y="83820"/>
                    <a:pt x="3530600" y="83820"/>
                  </a:cubicBezTo>
                  <a:close/>
                  <a:moveTo>
                    <a:pt x="3278886" y="45720"/>
                  </a:moveTo>
                  <a:cubicBezTo>
                    <a:pt x="3278886" y="22860"/>
                    <a:pt x="3294126" y="7620"/>
                    <a:pt x="3316986" y="0"/>
                  </a:cubicBezTo>
                  <a:cubicBezTo>
                    <a:pt x="3339846" y="0"/>
                    <a:pt x="3355086" y="22860"/>
                    <a:pt x="3355086" y="38100"/>
                  </a:cubicBezTo>
                  <a:cubicBezTo>
                    <a:pt x="3355086" y="60960"/>
                    <a:pt x="3339846" y="76200"/>
                    <a:pt x="3316986" y="76200"/>
                  </a:cubicBezTo>
                  <a:cubicBezTo>
                    <a:pt x="3294126" y="76200"/>
                    <a:pt x="3278886" y="60960"/>
                    <a:pt x="3278886" y="45720"/>
                  </a:cubicBezTo>
                  <a:close/>
                </a:path>
              </a:pathLst>
            </a:custGeom>
            <a:solidFill>
              <a:srgbClr val="D4D9E6"/>
            </a:solidFill>
          </p:spPr>
          <p:txBody>
            <a:bodyPr/>
            <a:lstStyle/>
            <a:p>
              <a:endParaRPr lang="en-US"/>
            </a:p>
          </p:txBody>
        </p:sp>
      </p:grpSp>
      <p:grpSp>
        <p:nvGrpSpPr>
          <p:cNvPr id="6" name="Group 6"/>
          <p:cNvGrpSpPr/>
          <p:nvPr/>
        </p:nvGrpSpPr>
        <p:grpSpPr>
          <a:xfrm>
            <a:off x="16357395" y="24564"/>
            <a:ext cx="1914743" cy="1910165"/>
            <a:chOff x="0" y="0"/>
            <a:chExt cx="2409120" cy="2403360"/>
          </a:xfrm>
        </p:grpSpPr>
        <p:sp>
          <p:nvSpPr>
            <p:cNvPr id="7" name="Freeform 7"/>
            <p:cNvSpPr/>
            <p:nvPr/>
          </p:nvSpPr>
          <p:spPr>
            <a:xfrm>
              <a:off x="0" y="0"/>
              <a:ext cx="2409190" cy="2403348"/>
            </a:xfrm>
            <a:custGeom>
              <a:avLst/>
              <a:gdLst/>
              <a:ahLst/>
              <a:cxnLst/>
              <a:rect l="l" t="t" r="r" b="b"/>
              <a:pathLst>
                <a:path w="2409190" h="2403348">
                  <a:moveTo>
                    <a:pt x="0" y="1201674"/>
                  </a:moveTo>
                  <a:cubicBezTo>
                    <a:pt x="0" y="537972"/>
                    <a:pt x="539242" y="0"/>
                    <a:pt x="1204595" y="0"/>
                  </a:cubicBezTo>
                  <a:cubicBezTo>
                    <a:pt x="1869948" y="0"/>
                    <a:pt x="2409190" y="537972"/>
                    <a:pt x="2409190" y="1201674"/>
                  </a:cubicBezTo>
                  <a:cubicBezTo>
                    <a:pt x="2409190" y="1865376"/>
                    <a:pt x="1869948" y="2403348"/>
                    <a:pt x="1204595" y="2403348"/>
                  </a:cubicBezTo>
                  <a:cubicBezTo>
                    <a:pt x="539242" y="2403348"/>
                    <a:pt x="0" y="1865376"/>
                    <a:pt x="0" y="1201674"/>
                  </a:cubicBezTo>
                  <a:close/>
                </a:path>
              </a:pathLst>
            </a:custGeom>
            <a:solidFill>
              <a:srgbClr val="425C98"/>
            </a:solidFill>
          </p:spPr>
          <p:txBody>
            <a:bodyPr/>
            <a:lstStyle/>
            <a:p>
              <a:endParaRPr lang="en-US"/>
            </a:p>
          </p:txBody>
        </p:sp>
      </p:grpSp>
      <p:grpSp>
        <p:nvGrpSpPr>
          <p:cNvPr id="8" name="Group 8"/>
          <p:cNvGrpSpPr/>
          <p:nvPr/>
        </p:nvGrpSpPr>
        <p:grpSpPr>
          <a:xfrm>
            <a:off x="15786864" y="1546172"/>
            <a:ext cx="436625" cy="444065"/>
            <a:chOff x="0" y="0"/>
            <a:chExt cx="549360" cy="558720"/>
          </a:xfrm>
        </p:grpSpPr>
        <p:sp>
          <p:nvSpPr>
            <p:cNvPr id="9" name="Freeform 9"/>
            <p:cNvSpPr/>
            <p:nvPr/>
          </p:nvSpPr>
          <p:spPr>
            <a:xfrm>
              <a:off x="38100" y="38100"/>
              <a:ext cx="473075" cy="482473"/>
            </a:xfrm>
            <a:custGeom>
              <a:avLst/>
              <a:gdLst/>
              <a:ahLst/>
              <a:cxnLst/>
              <a:rect l="l" t="t" r="r" b="b"/>
              <a:pathLst>
                <a:path w="473075" h="482473">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solidFill>
              <a:srgbClr val="FFFFFF"/>
            </a:solidFill>
          </p:spPr>
          <p:txBody>
            <a:bodyPr/>
            <a:lstStyle/>
            <a:p>
              <a:endParaRPr lang="en-US"/>
            </a:p>
          </p:txBody>
        </p:sp>
        <p:sp>
          <p:nvSpPr>
            <p:cNvPr id="10" name="Freeform 10"/>
            <p:cNvSpPr/>
            <p:nvPr/>
          </p:nvSpPr>
          <p:spPr>
            <a:xfrm>
              <a:off x="0" y="0"/>
              <a:ext cx="549402" cy="558800"/>
            </a:xfrm>
            <a:custGeom>
              <a:avLst/>
              <a:gdLst/>
              <a:ahLst/>
              <a:cxnLst/>
              <a:rect l="l" t="t" r="r" b="b"/>
              <a:pathLst>
                <a:path w="549402" h="558800">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solidFill>
              <a:srgbClr val="425C98"/>
            </a:solidFill>
          </p:spPr>
          <p:txBody>
            <a:bodyPr/>
            <a:lstStyle/>
            <a:p>
              <a:endParaRPr lang="en-US"/>
            </a:p>
          </p:txBody>
        </p:sp>
      </p:grpSp>
      <p:grpSp>
        <p:nvGrpSpPr>
          <p:cNvPr id="11" name="Group 11"/>
          <p:cNvGrpSpPr/>
          <p:nvPr/>
        </p:nvGrpSpPr>
        <p:grpSpPr>
          <a:xfrm>
            <a:off x="16357395" y="4238600"/>
            <a:ext cx="1914743" cy="1910165"/>
            <a:chOff x="0" y="0"/>
            <a:chExt cx="2409120" cy="2403360"/>
          </a:xfrm>
        </p:grpSpPr>
        <p:sp>
          <p:nvSpPr>
            <p:cNvPr id="12" name="Freeform 12"/>
            <p:cNvSpPr/>
            <p:nvPr/>
          </p:nvSpPr>
          <p:spPr>
            <a:xfrm>
              <a:off x="0" y="0"/>
              <a:ext cx="2409190" cy="2403348"/>
            </a:xfrm>
            <a:custGeom>
              <a:avLst/>
              <a:gdLst/>
              <a:ahLst/>
              <a:cxnLst/>
              <a:rect l="l" t="t" r="r" b="b"/>
              <a:pathLst>
                <a:path w="2409190" h="2403348">
                  <a:moveTo>
                    <a:pt x="0" y="1201674"/>
                  </a:moveTo>
                  <a:cubicBezTo>
                    <a:pt x="0" y="537972"/>
                    <a:pt x="539242" y="0"/>
                    <a:pt x="1204595" y="0"/>
                  </a:cubicBezTo>
                  <a:cubicBezTo>
                    <a:pt x="1869948" y="0"/>
                    <a:pt x="2409190" y="537972"/>
                    <a:pt x="2409190" y="1201674"/>
                  </a:cubicBezTo>
                  <a:cubicBezTo>
                    <a:pt x="2409190" y="1865376"/>
                    <a:pt x="1869948" y="2403348"/>
                    <a:pt x="1204595" y="2403348"/>
                  </a:cubicBezTo>
                  <a:cubicBezTo>
                    <a:pt x="539242" y="2403348"/>
                    <a:pt x="0" y="1865376"/>
                    <a:pt x="0" y="1201674"/>
                  </a:cubicBezTo>
                  <a:close/>
                </a:path>
              </a:pathLst>
            </a:custGeom>
            <a:solidFill>
              <a:srgbClr val="425C98"/>
            </a:solidFill>
          </p:spPr>
          <p:txBody>
            <a:bodyPr/>
            <a:lstStyle/>
            <a:p>
              <a:endParaRPr lang="en-US"/>
            </a:p>
          </p:txBody>
        </p:sp>
      </p:grpSp>
      <p:grpSp>
        <p:nvGrpSpPr>
          <p:cNvPr id="13" name="Group 13"/>
          <p:cNvGrpSpPr/>
          <p:nvPr/>
        </p:nvGrpSpPr>
        <p:grpSpPr>
          <a:xfrm>
            <a:off x="15786864" y="4183092"/>
            <a:ext cx="436625" cy="444065"/>
            <a:chOff x="0" y="0"/>
            <a:chExt cx="549360" cy="558720"/>
          </a:xfrm>
        </p:grpSpPr>
        <p:sp>
          <p:nvSpPr>
            <p:cNvPr id="14" name="Freeform 14"/>
            <p:cNvSpPr/>
            <p:nvPr/>
          </p:nvSpPr>
          <p:spPr>
            <a:xfrm>
              <a:off x="38100" y="38100"/>
              <a:ext cx="473075" cy="482473"/>
            </a:xfrm>
            <a:custGeom>
              <a:avLst/>
              <a:gdLst/>
              <a:ahLst/>
              <a:cxnLst/>
              <a:rect l="l" t="t" r="r" b="b"/>
              <a:pathLst>
                <a:path w="473075" h="482473">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solidFill>
              <a:srgbClr val="FFFFFF"/>
            </a:solidFill>
          </p:spPr>
          <p:txBody>
            <a:bodyPr/>
            <a:lstStyle/>
            <a:p>
              <a:endParaRPr lang="en-US"/>
            </a:p>
          </p:txBody>
        </p:sp>
        <p:sp>
          <p:nvSpPr>
            <p:cNvPr id="15" name="Freeform 15"/>
            <p:cNvSpPr/>
            <p:nvPr/>
          </p:nvSpPr>
          <p:spPr>
            <a:xfrm>
              <a:off x="0" y="0"/>
              <a:ext cx="549402" cy="558800"/>
            </a:xfrm>
            <a:custGeom>
              <a:avLst/>
              <a:gdLst/>
              <a:ahLst/>
              <a:cxnLst/>
              <a:rect l="l" t="t" r="r" b="b"/>
              <a:pathLst>
                <a:path w="549402" h="558800">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solidFill>
              <a:srgbClr val="425C98"/>
            </a:solidFill>
          </p:spPr>
          <p:txBody>
            <a:bodyPr/>
            <a:lstStyle/>
            <a:p>
              <a:endParaRPr lang="en-US"/>
            </a:p>
          </p:txBody>
        </p:sp>
      </p:grpSp>
      <p:grpSp>
        <p:nvGrpSpPr>
          <p:cNvPr id="16" name="Group 16"/>
          <p:cNvGrpSpPr/>
          <p:nvPr/>
        </p:nvGrpSpPr>
        <p:grpSpPr>
          <a:xfrm>
            <a:off x="15908181" y="4311848"/>
            <a:ext cx="188842" cy="186553"/>
            <a:chOff x="0" y="0"/>
            <a:chExt cx="237600" cy="234720"/>
          </a:xfrm>
        </p:grpSpPr>
        <p:sp>
          <p:nvSpPr>
            <p:cNvPr id="17" name="Freeform 17"/>
            <p:cNvSpPr/>
            <p:nvPr/>
          </p:nvSpPr>
          <p:spPr>
            <a:xfrm>
              <a:off x="0" y="0"/>
              <a:ext cx="237490" cy="234696"/>
            </a:xfrm>
            <a:custGeom>
              <a:avLst/>
              <a:gdLst/>
              <a:ahLst/>
              <a:cxnLst/>
              <a:rect l="l" t="t" r="r" b="b"/>
              <a:pathLst>
                <a:path w="237490" h="234696">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425C98"/>
            </a:solidFill>
          </p:spPr>
          <p:txBody>
            <a:bodyPr/>
            <a:lstStyle/>
            <a:p>
              <a:endParaRPr lang="en-US"/>
            </a:p>
          </p:txBody>
        </p:sp>
      </p:grpSp>
      <p:grpSp>
        <p:nvGrpSpPr>
          <p:cNvPr id="18" name="Group 18"/>
          <p:cNvGrpSpPr/>
          <p:nvPr/>
        </p:nvGrpSpPr>
        <p:grpSpPr>
          <a:xfrm>
            <a:off x="9061803" y="4238600"/>
            <a:ext cx="1915315" cy="1910165"/>
            <a:chOff x="0" y="0"/>
            <a:chExt cx="2409840" cy="2403360"/>
          </a:xfrm>
        </p:grpSpPr>
        <p:sp>
          <p:nvSpPr>
            <p:cNvPr id="19" name="Freeform 19"/>
            <p:cNvSpPr/>
            <p:nvPr/>
          </p:nvSpPr>
          <p:spPr>
            <a:xfrm>
              <a:off x="0" y="0"/>
              <a:ext cx="2409952" cy="2403348"/>
            </a:xfrm>
            <a:custGeom>
              <a:avLst/>
              <a:gdLst/>
              <a:ahLst/>
              <a:cxnLst/>
              <a:rect l="l" t="t" r="r" b="b"/>
              <a:pathLst>
                <a:path w="2409952" h="2403348">
                  <a:moveTo>
                    <a:pt x="0" y="1201674"/>
                  </a:moveTo>
                  <a:cubicBezTo>
                    <a:pt x="0" y="537972"/>
                    <a:pt x="539496" y="0"/>
                    <a:pt x="1204976" y="0"/>
                  </a:cubicBezTo>
                  <a:cubicBezTo>
                    <a:pt x="1870456" y="0"/>
                    <a:pt x="2409952" y="537972"/>
                    <a:pt x="2409952" y="1201674"/>
                  </a:cubicBezTo>
                  <a:cubicBezTo>
                    <a:pt x="2409952" y="1865376"/>
                    <a:pt x="1870456" y="2403348"/>
                    <a:pt x="1204976" y="2403348"/>
                  </a:cubicBezTo>
                  <a:cubicBezTo>
                    <a:pt x="539496" y="2403348"/>
                    <a:pt x="0" y="1865376"/>
                    <a:pt x="0" y="1201674"/>
                  </a:cubicBezTo>
                  <a:close/>
                </a:path>
              </a:pathLst>
            </a:custGeom>
            <a:solidFill>
              <a:srgbClr val="425C98"/>
            </a:solidFill>
          </p:spPr>
          <p:txBody>
            <a:bodyPr/>
            <a:lstStyle/>
            <a:p>
              <a:endParaRPr lang="en-US"/>
            </a:p>
          </p:txBody>
        </p:sp>
      </p:grpSp>
      <p:grpSp>
        <p:nvGrpSpPr>
          <p:cNvPr id="20" name="Group 20"/>
          <p:cNvGrpSpPr/>
          <p:nvPr/>
        </p:nvGrpSpPr>
        <p:grpSpPr>
          <a:xfrm>
            <a:off x="11111024" y="4183092"/>
            <a:ext cx="436625" cy="444065"/>
            <a:chOff x="0" y="0"/>
            <a:chExt cx="549360" cy="558720"/>
          </a:xfrm>
        </p:grpSpPr>
        <p:sp>
          <p:nvSpPr>
            <p:cNvPr id="21" name="Freeform 21"/>
            <p:cNvSpPr/>
            <p:nvPr/>
          </p:nvSpPr>
          <p:spPr>
            <a:xfrm>
              <a:off x="38100" y="38100"/>
              <a:ext cx="473075" cy="482473"/>
            </a:xfrm>
            <a:custGeom>
              <a:avLst/>
              <a:gdLst/>
              <a:ahLst/>
              <a:cxnLst/>
              <a:rect l="l" t="t" r="r" b="b"/>
              <a:pathLst>
                <a:path w="473075" h="482473">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solidFill>
              <a:srgbClr val="FFFFFF"/>
            </a:solidFill>
          </p:spPr>
          <p:txBody>
            <a:bodyPr/>
            <a:lstStyle/>
            <a:p>
              <a:endParaRPr lang="en-US"/>
            </a:p>
          </p:txBody>
        </p:sp>
        <p:sp>
          <p:nvSpPr>
            <p:cNvPr id="22" name="Freeform 22"/>
            <p:cNvSpPr/>
            <p:nvPr/>
          </p:nvSpPr>
          <p:spPr>
            <a:xfrm>
              <a:off x="0" y="0"/>
              <a:ext cx="549402" cy="558800"/>
            </a:xfrm>
            <a:custGeom>
              <a:avLst/>
              <a:gdLst/>
              <a:ahLst/>
              <a:cxnLst/>
              <a:rect l="l" t="t" r="r" b="b"/>
              <a:pathLst>
                <a:path w="549402" h="558800">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solidFill>
              <a:srgbClr val="425C98"/>
            </a:solidFill>
          </p:spPr>
          <p:txBody>
            <a:bodyPr/>
            <a:lstStyle/>
            <a:p>
              <a:endParaRPr lang="en-US"/>
            </a:p>
          </p:txBody>
        </p:sp>
      </p:grpSp>
      <p:grpSp>
        <p:nvGrpSpPr>
          <p:cNvPr id="23" name="Group 23"/>
          <p:cNvGrpSpPr/>
          <p:nvPr/>
        </p:nvGrpSpPr>
        <p:grpSpPr>
          <a:xfrm>
            <a:off x="11236918" y="4311848"/>
            <a:ext cx="189414" cy="186553"/>
            <a:chOff x="0" y="0"/>
            <a:chExt cx="238320" cy="234720"/>
          </a:xfrm>
        </p:grpSpPr>
        <p:sp>
          <p:nvSpPr>
            <p:cNvPr id="24" name="Freeform 24"/>
            <p:cNvSpPr/>
            <p:nvPr/>
          </p:nvSpPr>
          <p:spPr>
            <a:xfrm>
              <a:off x="0" y="0"/>
              <a:ext cx="238252" cy="234696"/>
            </a:xfrm>
            <a:custGeom>
              <a:avLst/>
              <a:gdLst/>
              <a:ahLst/>
              <a:cxnLst/>
              <a:rect l="l" t="t" r="r" b="b"/>
              <a:pathLst>
                <a:path w="238252" h="234696">
                  <a:moveTo>
                    <a:pt x="0" y="117348"/>
                  </a:moveTo>
                  <a:cubicBezTo>
                    <a:pt x="0" y="52578"/>
                    <a:pt x="53340" y="0"/>
                    <a:pt x="119126" y="0"/>
                  </a:cubicBezTo>
                  <a:cubicBezTo>
                    <a:pt x="184912" y="0"/>
                    <a:pt x="238252" y="52578"/>
                    <a:pt x="238252" y="117348"/>
                  </a:cubicBezTo>
                  <a:cubicBezTo>
                    <a:pt x="238252" y="182118"/>
                    <a:pt x="184912" y="234696"/>
                    <a:pt x="119126" y="234696"/>
                  </a:cubicBezTo>
                  <a:cubicBezTo>
                    <a:pt x="53340" y="234696"/>
                    <a:pt x="0" y="182118"/>
                    <a:pt x="0" y="117348"/>
                  </a:cubicBezTo>
                  <a:close/>
                </a:path>
              </a:pathLst>
            </a:custGeom>
            <a:solidFill>
              <a:srgbClr val="425C98"/>
            </a:solidFill>
          </p:spPr>
          <p:txBody>
            <a:bodyPr/>
            <a:lstStyle/>
            <a:p>
              <a:endParaRPr lang="en-US"/>
            </a:p>
          </p:txBody>
        </p:sp>
      </p:grpSp>
      <p:grpSp>
        <p:nvGrpSpPr>
          <p:cNvPr id="25" name="Group 25"/>
          <p:cNvGrpSpPr/>
          <p:nvPr/>
        </p:nvGrpSpPr>
        <p:grpSpPr>
          <a:xfrm>
            <a:off x="9061803" y="24564"/>
            <a:ext cx="1915315" cy="1910165"/>
            <a:chOff x="0" y="0"/>
            <a:chExt cx="2409840" cy="2403360"/>
          </a:xfrm>
        </p:grpSpPr>
        <p:sp>
          <p:nvSpPr>
            <p:cNvPr id="26" name="Freeform 26"/>
            <p:cNvSpPr/>
            <p:nvPr/>
          </p:nvSpPr>
          <p:spPr>
            <a:xfrm>
              <a:off x="0" y="0"/>
              <a:ext cx="2409952" cy="2403348"/>
            </a:xfrm>
            <a:custGeom>
              <a:avLst/>
              <a:gdLst/>
              <a:ahLst/>
              <a:cxnLst/>
              <a:rect l="l" t="t" r="r" b="b"/>
              <a:pathLst>
                <a:path w="2409952" h="2403348">
                  <a:moveTo>
                    <a:pt x="0" y="1201674"/>
                  </a:moveTo>
                  <a:cubicBezTo>
                    <a:pt x="0" y="537972"/>
                    <a:pt x="539496" y="0"/>
                    <a:pt x="1204976" y="0"/>
                  </a:cubicBezTo>
                  <a:cubicBezTo>
                    <a:pt x="1870456" y="0"/>
                    <a:pt x="2409952" y="537972"/>
                    <a:pt x="2409952" y="1201674"/>
                  </a:cubicBezTo>
                  <a:cubicBezTo>
                    <a:pt x="2409952" y="1865376"/>
                    <a:pt x="1870456" y="2403348"/>
                    <a:pt x="1204976" y="2403348"/>
                  </a:cubicBezTo>
                  <a:cubicBezTo>
                    <a:pt x="539496" y="2403348"/>
                    <a:pt x="0" y="1865376"/>
                    <a:pt x="0" y="1201674"/>
                  </a:cubicBezTo>
                  <a:close/>
                </a:path>
              </a:pathLst>
            </a:custGeom>
            <a:solidFill>
              <a:srgbClr val="425C98"/>
            </a:solidFill>
          </p:spPr>
          <p:txBody>
            <a:bodyPr/>
            <a:lstStyle/>
            <a:p>
              <a:endParaRPr lang="en-US"/>
            </a:p>
          </p:txBody>
        </p:sp>
      </p:grpSp>
      <p:grpSp>
        <p:nvGrpSpPr>
          <p:cNvPr id="27" name="Group 27"/>
          <p:cNvGrpSpPr/>
          <p:nvPr/>
        </p:nvGrpSpPr>
        <p:grpSpPr>
          <a:xfrm>
            <a:off x="11111024" y="1546172"/>
            <a:ext cx="436625" cy="444065"/>
            <a:chOff x="0" y="0"/>
            <a:chExt cx="549360" cy="558720"/>
          </a:xfrm>
        </p:grpSpPr>
        <p:sp>
          <p:nvSpPr>
            <p:cNvPr id="28" name="Freeform 28"/>
            <p:cNvSpPr/>
            <p:nvPr/>
          </p:nvSpPr>
          <p:spPr>
            <a:xfrm>
              <a:off x="38100" y="38100"/>
              <a:ext cx="473075" cy="482473"/>
            </a:xfrm>
            <a:custGeom>
              <a:avLst/>
              <a:gdLst/>
              <a:ahLst/>
              <a:cxnLst/>
              <a:rect l="l" t="t" r="r" b="b"/>
              <a:pathLst>
                <a:path w="473075" h="482473">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solidFill>
              <a:srgbClr val="FFFFFF"/>
            </a:solidFill>
          </p:spPr>
          <p:txBody>
            <a:bodyPr/>
            <a:lstStyle/>
            <a:p>
              <a:endParaRPr lang="en-US"/>
            </a:p>
          </p:txBody>
        </p:sp>
        <p:sp>
          <p:nvSpPr>
            <p:cNvPr id="29" name="Freeform 29"/>
            <p:cNvSpPr/>
            <p:nvPr/>
          </p:nvSpPr>
          <p:spPr>
            <a:xfrm>
              <a:off x="0" y="0"/>
              <a:ext cx="549402" cy="558800"/>
            </a:xfrm>
            <a:custGeom>
              <a:avLst/>
              <a:gdLst/>
              <a:ahLst/>
              <a:cxnLst/>
              <a:rect l="l" t="t" r="r" b="b"/>
              <a:pathLst>
                <a:path w="549402" h="558800">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solidFill>
              <a:srgbClr val="425C98"/>
            </a:solidFill>
          </p:spPr>
          <p:txBody>
            <a:bodyPr/>
            <a:lstStyle/>
            <a:p>
              <a:endParaRPr lang="en-US"/>
            </a:p>
          </p:txBody>
        </p:sp>
      </p:grpSp>
      <p:grpSp>
        <p:nvGrpSpPr>
          <p:cNvPr id="30" name="Group 30"/>
          <p:cNvGrpSpPr/>
          <p:nvPr/>
        </p:nvGrpSpPr>
        <p:grpSpPr>
          <a:xfrm>
            <a:off x="15910756" y="1674928"/>
            <a:ext cx="188842" cy="186553"/>
            <a:chOff x="0" y="0"/>
            <a:chExt cx="237600" cy="234720"/>
          </a:xfrm>
        </p:grpSpPr>
        <p:sp>
          <p:nvSpPr>
            <p:cNvPr id="31" name="Freeform 31"/>
            <p:cNvSpPr/>
            <p:nvPr/>
          </p:nvSpPr>
          <p:spPr>
            <a:xfrm>
              <a:off x="0" y="0"/>
              <a:ext cx="237490" cy="234696"/>
            </a:xfrm>
            <a:custGeom>
              <a:avLst/>
              <a:gdLst/>
              <a:ahLst/>
              <a:cxnLst/>
              <a:rect l="l" t="t" r="r" b="b"/>
              <a:pathLst>
                <a:path w="237490" h="234696">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425C98"/>
            </a:solidFill>
          </p:spPr>
          <p:txBody>
            <a:bodyPr/>
            <a:lstStyle/>
            <a:p>
              <a:endParaRPr lang="en-US"/>
            </a:p>
          </p:txBody>
        </p:sp>
      </p:grpSp>
      <p:grpSp>
        <p:nvGrpSpPr>
          <p:cNvPr id="32" name="Group 32"/>
          <p:cNvGrpSpPr/>
          <p:nvPr/>
        </p:nvGrpSpPr>
        <p:grpSpPr>
          <a:xfrm>
            <a:off x="11237490" y="1674928"/>
            <a:ext cx="188842" cy="186553"/>
            <a:chOff x="0" y="0"/>
            <a:chExt cx="237600" cy="234720"/>
          </a:xfrm>
        </p:grpSpPr>
        <p:sp>
          <p:nvSpPr>
            <p:cNvPr id="33" name="Freeform 33"/>
            <p:cNvSpPr/>
            <p:nvPr/>
          </p:nvSpPr>
          <p:spPr>
            <a:xfrm>
              <a:off x="0" y="0"/>
              <a:ext cx="237490" cy="234696"/>
            </a:xfrm>
            <a:custGeom>
              <a:avLst/>
              <a:gdLst/>
              <a:ahLst/>
              <a:cxnLst/>
              <a:rect l="l" t="t" r="r" b="b"/>
              <a:pathLst>
                <a:path w="237490" h="234696">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425C98"/>
            </a:solidFill>
          </p:spPr>
          <p:txBody>
            <a:bodyPr/>
            <a:lstStyle/>
            <a:p>
              <a:endParaRPr lang="en-US"/>
            </a:p>
          </p:txBody>
        </p:sp>
      </p:grpSp>
      <p:sp>
        <p:nvSpPr>
          <p:cNvPr id="34" name="Freeform 34"/>
          <p:cNvSpPr/>
          <p:nvPr/>
        </p:nvSpPr>
        <p:spPr>
          <a:xfrm>
            <a:off x="9375960" y="4710514"/>
            <a:ext cx="1264964" cy="1092612"/>
          </a:xfrm>
          <a:custGeom>
            <a:avLst/>
            <a:gdLst/>
            <a:ahLst/>
            <a:cxnLst/>
            <a:rect l="l" t="t" r="r" b="b"/>
            <a:pathLst>
              <a:path w="1264964" h="1092612">
                <a:moveTo>
                  <a:pt x="0" y="0"/>
                </a:moveTo>
                <a:lnTo>
                  <a:pt x="1264964" y="0"/>
                </a:lnTo>
                <a:lnTo>
                  <a:pt x="1264964" y="1092613"/>
                </a:lnTo>
                <a:lnTo>
                  <a:pt x="0" y="10926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5" name="Group 35"/>
          <p:cNvGrpSpPr/>
          <p:nvPr/>
        </p:nvGrpSpPr>
        <p:grpSpPr>
          <a:xfrm>
            <a:off x="11724672" y="1144080"/>
            <a:ext cx="3885169" cy="3885169"/>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D9E6"/>
            </a:solidFill>
            <a:ln w="190500" cap="sq">
              <a:solidFill>
                <a:srgbClr val="FF865E"/>
              </a:solidFill>
              <a:prstDash val="solid"/>
              <a:miter/>
            </a:ln>
          </p:spPr>
          <p:txBody>
            <a:bodyPr/>
            <a:lstStyle/>
            <a:p>
              <a:endParaRPr lang="en-US"/>
            </a:p>
          </p:txBody>
        </p:sp>
        <p:sp>
          <p:nvSpPr>
            <p:cNvPr id="37" name="TextBox 37"/>
            <p:cNvSpPr txBox="1"/>
            <p:nvPr/>
          </p:nvSpPr>
          <p:spPr>
            <a:xfrm>
              <a:off x="76200" y="66675"/>
              <a:ext cx="660400" cy="669925"/>
            </a:xfrm>
            <a:prstGeom prst="rect">
              <a:avLst/>
            </a:prstGeom>
          </p:spPr>
          <p:txBody>
            <a:bodyPr lIns="43742" tIns="43742" rIns="43742" bIns="43742" rtlCol="0" anchor="ctr"/>
            <a:lstStyle/>
            <a:p>
              <a:pPr algn="ctr">
                <a:lnSpc>
                  <a:spcPts val="2860"/>
                </a:lnSpc>
              </a:pPr>
              <a:endParaRPr/>
            </a:p>
          </p:txBody>
        </p:sp>
      </p:grpSp>
      <p:sp>
        <p:nvSpPr>
          <p:cNvPr id="38" name="Freeform 38"/>
          <p:cNvSpPr/>
          <p:nvPr/>
        </p:nvSpPr>
        <p:spPr>
          <a:xfrm>
            <a:off x="8726793" y="409395"/>
            <a:ext cx="6883048" cy="5378179"/>
          </a:xfrm>
          <a:custGeom>
            <a:avLst/>
            <a:gdLst/>
            <a:ahLst/>
            <a:cxnLst/>
            <a:rect l="l" t="t" r="r" b="b"/>
            <a:pathLst>
              <a:path w="6883048" h="5378179">
                <a:moveTo>
                  <a:pt x="0" y="0"/>
                </a:moveTo>
                <a:lnTo>
                  <a:pt x="6883048" y="0"/>
                </a:lnTo>
                <a:lnTo>
                  <a:pt x="6883048" y="5378179"/>
                </a:lnTo>
                <a:lnTo>
                  <a:pt x="0" y="5378179"/>
                </a:lnTo>
                <a:lnTo>
                  <a:pt x="0" y="0"/>
                </a:lnTo>
                <a:close/>
              </a:path>
            </a:pathLst>
          </a:custGeom>
          <a:blipFill>
            <a:blip r:embed="rId6"/>
            <a:stretch>
              <a:fillRect r="-38909"/>
            </a:stretch>
          </a:blipFill>
        </p:spPr>
        <p:txBody>
          <a:bodyPr/>
          <a:lstStyle/>
          <a:p>
            <a:endParaRPr lang="en-US"/>
          </a:p>
        </p:txBody>
      </p:sp>
      <p:sp>
        <p:nvSpPr>
          <p:cNvPr id="39" name="Freeform 39"/>
          <p:cNvSpPr/>
          <p:nvPr/>
        </p:nvSpPr>
        <p:spPr>
          <a:xfrm>
            <a:off x="9420457" y="391661"/>
            <a:ext cx="1175970" cy="1175970"/>
          </a:xfrm>
          <a:custGeom>
            <a:avLst/>
            <a:gdLst/>
            <a:ahLst/>
            <a:cxnLst/>
            <a:rect l="l" t="t" r="r" b="b"/>
            <a:pathLst>
              <a:path w="1175970" h="1175970">
                <a:moveTo>
                  <a:pt x="0" y="0"/>
                </a:moveTo>
                <a:lnTo>
                  <a:pt x="1175970" y="0"/>
                </a:lnTo>
                <a:lnTo>
                  <a:pt x="1175970" y="1175971"/>
                </a:lnTo>
                <a:lnTo>
                  <a:pt x="0" y="1175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0" name="Freeform 40"/>
          <p:cNvSpPr/>
          <p:nvPr/>
        </p:nvSpPr>
        <p:spPr>
          <a:xfrm>
            <a:off x="16736245" y="4537526"/>
            <a:ext cx="1254752" cy="1250047"/>
          </a:xfrm>
          <a:custGeom>
            <a:avLst/>
            <a:gdLst/>
            <a:ahLst/>
            <a:cxnLst/>
            <a:rect l="l" t="t" r="r" b="b"/>
            <a:pathLst>
              <a:path w="1254752" h="1250047">
                <a:moveTo>
                  <a:pt x="0" y="0"/>
                </a:moveTo>
                <a:lnTo>
                  <a:pt x="1254752" y="0"/>
                </a:lnTo>
                <a:lnTo>
                  <a:pt x="1254752" y="1250048"/>
                </a:lnTo>
                <a:lnTo>
                  <a:pt x="0" y="12500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1" name="Freeform 41"/>
          <p:cNvSpPr/>
          <p:nvPr/>
        </p:nvSpPr>
        <p:spPr>
          <a:xfrm>
            <a:off x="16673666" y="248607"/>
            <a:ext cx="1282202" cy="1319024"/>
          </a:xfrm>
          <a:custGeom>
            <a:avLst/>
            <a:gdLst/>
            <a:ahLst/>
            <a:cxnLst/>
            <a:rect l="l" t="t" r="r" b="b"/>
            <a:pathLst>
              <a:path w="1282202" h="1319024">
                <a:moveTo>
                  <a:pt x="0" y="0"/>
                </a:moveTo>
                <a:lnTo>
                  <a:pt x="1282201" y="0"/>
                </a:lnTo>
                <a:lnTo>
                  <a:pt x="1282201" y="1319025"/>
                </a:lnTo>
                <a:lnTo>
                  <a:pt x="0" y="13190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42" name="Group 42"/>
          <p:cNvGrpSpPr/>
          <p:nvPr/>
        </p:nvGrpSpPr>
        <p:grpSpPr>
          <a:xfrm>
            <a:off x="2059222" y="706306"/>
            <a:ext cx="5150121" cy="1061899"/>
            <a:chOff x="0" y="0"/>
            <a:chExt cx="6866828" cy="1415865"/>
          </a:xfrm>
        </p:grpSpPr>
        <p:sp>
          <p:nvSpPr>
            <p:cNvPr id="43" name="TextBox 43"/>
            <p:cNvSpPr txBox="1"/>
            <p:nvPr/>
          </p:nvSpPr>
          <p:spPr>
            <a:xfrm>
              <a:off x="0" y="-180975"/>
              <a:ext cx="6866828" cy="1345251"/>
            </a:xfrm>
            <a:prstGeom prst="rect">
              <a:avLst/>
            </a:prstGeom>
          </p:spPr>
          <p:txBody>
            <a:bodyPr lIns="0" tIns="0" rIns="0" bIns="0" rtlCol="0" anchor="t">
              <a:spAutoFit/>
            </a:bodyPr>
            <a:lstStyle/>
            <a:p>
              <a:pPr marL="0" lvl="0" indent="0" algn="l">
                <a:lnSpc>
                  <a:spcPts val="7956"/>
                </a:lnSpc>
                <a:spcBef>
                  <a:spcPct val="0"/>
                </a:spcBef>
              </a:pPr>
              <a:r>
                <a:rPr lang="en-US" sz="5765" b="1" spc="565" dirty="0">
                  <a:solidFill>
                    <a:srgbClr val="162B58"/>
                  </a:solidFill>
                  <a:latin typeface="Nunito Sans" pitchFamily="2" charset="77"/>
                </a:rPr>
                <a:t>Approach</a:t>
              </a:r>
            </a:p>
          </p:txBody>
        </p:sp>
        <p:sp>
          <p:nvSpPr>
            <p:cNvPr id="44" name="TextBox 44"/>
            <p:cNvSpPr txBox="1"/>
            <p:nvPr/>
          </p:nvSpPr>
          <p:spPr>
            <a:xfrm>
              <a:off x="0" y="1015942"/>
              <a:ext cx="5591355" cy="399924"/>
            </a:xfrm>
            <a:prstGeom prst="rect">
              <a:avLst/>
            </a:prstGeom>
          </p:spPr>
          <p:txBody>
            <a:bodyPr lIns="0" tIns="0" rIns="0" bIns="0" rtlCol="0" anchor="t">
              <a:spAutoFit/>
            </a:bodyPr>
            <a:lstStyle/>
            <a:p>
              <a:pPr marL="0" lvl="0" indent="0" algn="l">
                <a:lnSpc>
                  <a:spcPts val="2570"/>
                </a:lnSpc>
                <a:spcBef>
                  <a:spcPct val="0"/>
                </a:spcBef>
              </a:pPr>
              <a:endParaRPr/>
            </a:p>
          </p:txBody>
        </p:sp>
      </p:grpSp>
      <p:sp>
        <p:nvSpPr>
          <p:cNvPr id="45" name="TextBox 45"/>
          <p:cNvSpPr txBox="1"/>
          <p:nvPr/>
        </p:nvSpPr>
        <p:spPr>
          <a:xfrm>
            <a:off x="1028700" y="2408392"/>
            <a:ext cx="9088430" cy="882614"/>
          </a:xfrm>
          <a:prstGeom prst="rect">
            <a:avLst/>
          </a:prstGeom>
        </p:spPr>
        <p:txBody>
          <a:bodyPr lIns="0" tIns="0" rIns="0" bIns="0" rtlCol="0" anchor="t">
            <a:spAutoFit/>
          </a:bodyPr>
          <a:lstStyle/>
          <a:p>
            <a:pPr algn="l">
              <a:lnSpc>
                <a:spcPts val="3483"/>
              </a:lnSpc>
              <a:spcBef>
                <a:spcPct val="0"/>
              </a:spcBef>
            </a:pPr>
            <a:r>
              <a:rPr lang="en-US" sz="2524" spc="247" dirty="0">
                <a:solidFill>
                  <a:srgbClr val="231F20"/>
                </a:solidFill>
                <a:latin typeface="Nunito Sans" pitchFamily="2" charset="77"/>
              </a:rPr>
              <a:t>Research focuses on self-reliance through strengthening migration governance frameworks</a:t>
            </a:r>
          </a:p>
        </p:txBody>
      </p:sp>
      <p:sp>
        <p:nvSpPr>
          <p:cNvPr id="46" name="TextBox 46"/>
          <p:cNvSpPr txBox="1"/>
          <p:nvPr/>
        </p:nvSpPr>
        <p:spPr>
          <a:xfrm>
            <a:off x="1148874" y="3741340"/>
            <a:ext cx="7995126" cy="2206373"/>
          </a:xfrm>
          <a:prstGeom prst="rect">
            <a:avLst/>
          </a:prstGeom>
        </p:spPr>
        <p:txBody>
          <a:bodyPr lIns="0" tIns="0" rIns="0" bIns="0" rtlCol="0" anchor="t">
            <a:spAutoFit/>
          </a:bodyPr>
          <a:lstStyle/>
          <a:p>
            <a:pPr marL="544960" lvl="1" indent="-272480" algn="l">
              <a:lnSpc>
                <a:spcPts val="3483"/>
              </a:lnSpc>
              <a:buFont typeface="Arial"/>
              <a:buChar char="•"/>
            </a:pPr>
            <a:r>
              <a:rPr lang="en-US" sz="2524" b="1" spc="247" dirty="0">
                <a:solidFill>
                  <a:srgbClr val="231F20"/>
                </a:solidFill>
                <a:latin typeface="Nunito Sans" pitchFamily="2" charset="77"/>
              </a:rPr>
              <a:t>Steps:</a:t>
            </a:r>
          </a:p>
          <a:p>
            <a:pPr marL="1089920" lvl="2" indent="-363307" algn="l">
              <a:lnSpc>
                <a:spcPts val="3483"/>
              </a:lnSpc>
              <a:buFont typeface="Arial"/>
              <a:buChar char="⚬"/>
            </a:pPr>
            <a:r>
              <a:rPr lang="en-US" sz="2524" spc="247" dirty="0">
                <a:solidFill>
                  <a:srgbClr val="231F20"/>
                </a:solidFill>
                <a:latin typeface="Nunito Sans" pitchFamily="2" charset="77"/>
              </a:rPr>
              <a:t>Secondary data; Literature review &amp; analysis</a:t>
            </a:r>
          </a:p>
          <a:p>
            <a:pPr marL="1089920" lvl="2" indent="-363307" algn="l">
              <a:lnSpc>
                <a:spcPts val="3483"/>
              </a:lnSpc>
              <a:buFont typeface="Arial"/>
              <a:buChar char="⚬"/>
            </a:pPr>
            <a:r>
              <a:rPr lang="en-US" sz="2524" spc="247" dirty="0">
                <a:solidFill>
                  <a:srgbClr val="231F20"/>
                </a:solidFill>
                <a:latin typeface="Nunito Sans" pitchFamily="2" charset="77"/>
              </a:rPr>
              <a:t>Primary data; mixed methods</a:t>
            </a:r>
          </a:p>
          <a:p>
            <a:pPr algn="l">
              <a:lnSpc>
                <a:spcPts val="3483"/>
              </a:lnSpc>
              <a:spcBef>
                <a:spcPct val="0"/>
              </a:spcBef>
            </a:pPr>
            <a:endParaRPr lang="en-US" sz="2524" spc="247" dirty="0">
              <a:solidFill>
                <a:srgbClr val="231F20"/>
              </a:solidFill>
              <a:latin typeface="Open Sauce"/>
            </a:endParaRPr>
          </a:p>
        </p:txBody>
      </p:sp>
      <p:sp>
        <p:nvSpPr>
          <p:cNvPr id="47" name="TextBox 47"/>
          <p:cNvSpPr txBox="1"/>
          <p:nvPr/>
        </p:nvSpPr>
        <p:spPr>
          <a:xfrm>
            <a:off x="1148874" y="6110665"/>
            <a:ext cx="7995126" cy="3552896"/>
          </a:xfrm>
          <a:prstGeom prst="rect">
            <a:avLst/>
          </a:prstGeom>
        </p:spPr>
        <p:txBody>
          <a:bodyPr lIns="0" tIns="0" rIns="0" bIns="0" rtlCol="0" anchor="t">
            <a:spAutoFit/>
          </a:bodyPr>
          <a:lstStyle/>
          <a:p>
            <a:pPr marL="544960" lvl="1" indent="-272480" algn="l">
              <a:lnSpc>
                <a:spcPts val="3483"/>
              </a:lnSpc>
              <a:buFont typeface="Arial"/>
              <a:buChar char="•"/>
            </a:pPr>
            <a:r>
              <a:rPr lang="en-US" sz="2524" spc="247" dirty="0">
                <a:solidFill>
                  <a:srgbClr val="231F20"/>
                </a:solidFill>
                <a:latin typeface="Nunito Sans" pitchFamily="2" charset="77"/>
              </a:rPr>
              <a:t>Primary data; mixed methods</a:t>
            </a:r>
          </a:p>
          <a:p>
            <a:pPr marL="1089920" lvl="2" indent="-363307" algn="l">
              <a:lnSpc>
                <a:spcPts val="3483"/>
              </a:lnSpc>
              <a:buFont typeface="Arial"/>
              <a:buChar char="⚬"/>
            </a:pPr>
            <a:r>
              <a:rPr lang="en-US" sz="2524" spc="247" dirty="0">
                <a:solidFill>
                  <a:srgbClr val="231F20"/>
                </a:solidFill>
                <a:latin typeface="Nunito Sans" pitchFamily="2" charset="77"/>
              </a:rPr>
              <a:t>GRD will collect data with Key Information Interview and surveys built in Kobo Collect</a:t>
            </a:r>
          </a:p>
          <a:p>
            <a:pPr marL="1089920" lvl="2" indent="-363307" algn="l">
              <a:lnSpc>
                <a:spcPts val="3483"/>
              </a:lnSpc>
              <a:buFont typeface="Arial"/>
              <a:buChar char="⚬"/>
            </a:pPr>
            <a:r>
              <a:rPr lang="en-US" sz="2524" spc="247" dirty="0">
                <a:solidFill>
                  <a:srgbClr val="231F20"/>
                </a:solidFill>
                <a:latin typeface="Nunito Sans" pitchFamily="2" charset="77"/>
              </a:rPr>
              <a:t>Sample size: 384 individuals, 64 surveys, 15-day period, 288 hours</a:t>
            </a:r>
          </a:p>
          <a:p>
            <a:pPr marL="1089920" lvl="2" indent="-363307" algn="l">
              <a:lnSpc>
                <a:spcPts val="3483"/>
              </a:lnSpc>
              <a:buFont typeface="Arial"/>
              <a:buChar char="⚬"/>
            </a:pPr>
            <a:r>
              <a:rPr lang="en-US" sz="2524" spc="247" dirty="0">
                <a:solidFill>
                  <a:srgbClr val="231F20"/>
                </a:solidFill>
                <a:latin typeface="Nunito Sans" pitchFamily="2" charset="77"/>
              </a:rPr>
              <a:t>Exported to SPSS and chi square </a:t>
            </a:r>
          </a:p>
          <a:p>
            <a:pPr marL="1089920" lvl="2" indent="-363307" algn="l">
              <a:lnSpc>
                <a:spcPts val="3483"/>
              </a:lnSpc>
              <a:spcBef>
                <a:spcPct val="0"/>
              </a:spcBef>
              <a:buFont typeface="Arial"/>
              <a:buChar char="⚬"/>
            </a:pPr>
            <a:endParaRPr lang="en-US" sz="2524" spc="247" dirty="0">
              <a:solidFill>
                <a:srgbClr val="231F20"/>
              </a:solidFill>
              <a:latin typeface="Open Sauc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44340" y="7732672"/>
            <a:ext cx="4687320" cy="468732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7554712" y="6969369"/>
            <a:ext cx="2085109" cy="208510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65E"/>
            </a:solidFill>
            <a:ln cap="sq">
              <a:noFill/>
              <a:prstDash val="solid"/>
              <a:miter/>
            </a:ln>
          </p:spPr>
          <p:txBody>
            <a:bodyPr/>
            <a:lstStyle/>
            <a:p>
              <a:endParaRPr lang="en-US"/>
            </a:p>
          </p:txBody>
        </p:sp>
        <p:sp>
          <p:nvSpPr>
            <p:cNvPr id="5" name="TextBox 5"/>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6" name="Freeform 6"/>
          <p:cNvSpPr/>
          <p:nvPr/>
        </p:nvSpPr>
        <p:spPr>
          <a:xfrm>
            <a:off x="-1625652" y="-290440"/>
            <a:ext cx="4687320" cy="468732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p:cNvGrpSpPr/>
          <p:nvPr/>
        </p:nvGrpSpPr>
        <p:grpSpPr>
          <a:xfrm>
            <a:off x="-3290247" y="-5475513"/>
            <a:ext cx="8637895" cy="863789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65E"/>
            </a:solidFill>
            <a:ln cap="sq">
              <a:noFill/>
              <a:prstDash val="solid"/>
              <a:miter/>
            </a:ln>
          </p:spPr>
          <p:txBody>
            <a:bodyPr/>
            <a:lstStyle/>
            <a:p>
              <a:endParaRPr lang="en-US"/>
            </a:p>
          </p:txBody>
        </p:sp>
        <p:sp>
          <p:nvSpPr>
            <p:cNvPr id="9" name="TextBox 9"/>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0" name="TextBox 10"/>
          <p:cNvSpPr txBox="1"/>
          <p:nvPr/>
        </p:nvSpPr>
        <p:spPr>
          <a:xfrm>
            <a:off x="258948" y="69617"/>
            <a:ext cx="5605439" cy="1101958"/>
          </a:xfrm>
          <a:prstGeom prst="rect">
            <a:avLst/>
          </a:prstGeom>
        </p:spPr>
        <p:txBody>
          <a:bodyPr lIns="0" tIns="0" rIns="0" bIns="0" rtlCol="0" anchor="t">
            <a:spAutoFit/>
          </a:bodyPr>
          <a:lstStyle/>
          <a:p>
            <a:pPr marL="0" lvl="0" indent="0" algn="l">
              <a:lnSpc>
                <a:spcPts val="8206"/>
              </a:lnSpc>
              <a:spcBef>
                <a:spcPct val="0"/>
              </a:spcBef>
            </a:pPr>
            <a:r>
              <a:rPr lang="en-US" sz="5946" spc="582">
                <a:solidFill>
                  <a:srgbClr val="FFFFFF"/>
                </a:solidFill>
                <a:latin typeface="Codec Pro ExtraBold"/>
                <a:ea typeface="Codec Pro ExtraBold"/>
                <a:cs typeface="Codec Pro ExtraBold"/>
                <a:sym typeface="Codec Pro ExtraBold"/>
              </a:rPr>
              <a:t>Theme</a:t>
            </a:r>
          </a:p>
        </p:txBody>
      </p:sp>
      <p:sp>
        <p:nvSpPr>
          <p:cNvPr id="11" name="TextBox 11"/>
          <p:cNvSpPr txBox="1"/>
          <p:nvPr/>
        </p:nvSpPr>
        <p:spPr>
          <a:xfrm>
            <a:off x="258948" y="1019175"/>
            <a:ext cx="3934942" cy="1206335"/>
          </a:xfrm>
          <a:prstGeom prst="rect">
            <a:avLst/>
          </a:prstGeom>
        </p:spPr>
        <p:txBody>
          <a:bodyPr lIns="0" tIns="0" rIns="0" bIns="0" rtlCol="0" anchor="t">
            <a:spAutoFit/>
          </a:bodyPr>
          <a:lstStyle/>
          <a:p>
            <a:pPr marL="0" lvl="0" indent="0" algn="l">
              <a:lnSpc>
                <a:spcPts val="4801"/>
              </a:lnSpc>
              <a:spcBef>
                <a:spcPct val="0"/>
              </a:spcBef>
            </a:pPr>
            <a:r>
              <a:rPr lang="en-US" sz="3479" spc="340">
                <a:solidFill>
                  <a:srgbClr val="FFFFFF"/>
                </a:solidFill>
                <a:latin typeface="Open Sauce"/>
                <a:ea typeface="Open Sauce"/>
                <a:cs typeface="Open Sauce"/>
                <a:sym typeface="Open Sauce"/>
              </a:rPr>
              <a:t>Challenges to Obtain ID</a:t>
            </a:r>
          </a:p>
        </p:txBody>
      </p:sp>
      <p:sp>
        <p:nvSpPr>
          <p:cNvPr id="12" name="Freeform 12"/>
          <p:cNvSpPr/>
          <p:nvPr/>
        </p:nvSpPr>
        <p:spPr>
          <a:xfrm>
            <a:off x="8921574" y="2053220"/>
            <a:ext cx="1340987" cy="1340987"/>
          </a:xfrm>
          <a:custGeom>
            <a:avLst/>
            <a:gdLst/>
            <a:ahLst/>
            <a:cxnLst/>
            <a:rect l="l" t="t" r="r" b="b"/>
            <a:pathLst>
              <a:path w="1340987" h="1340987">
                <a:moveTo>
                  <a:pt x="0" y="0"/>
                </a:moveTo>
                <a:lnTo>
                  <a:pt x="1340987" y="0"/>
                </a:lnTo>
                <a:lnTo>
                  <a:pt x="1340987" y="1340987"/>
                </a:lnTo>
                <a:lnTo>
                  <a:pt x="0" y="13409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3"/>
          <p:cNvSpPr txBox="1"/>
          <p:nvPr/>
        </p:nvSpPr>
        <p:spPr>
          <a:xfrm>
            <a:off x="5000787" y="176090"/>
            <a:ext cx="13108909" cy="1924294"/>
          </a:xfrm>
          <a:prstGeom prst="rect">
            <a:avLst/>
          </a:prstGeom>
        </p:spPr>
        <p:txBody>
          <a:bodyPr lIns="0" tIns="0" rIns="0" bIns="0" rtlCol="0" anchor="t">
            <a:spAutoFit/>
          </a:bodyPr>
          <a:lstStyle/>
          <a:p>
            <a:pPr marL="0" lvl="0" indent="0" algn="ctr">
              <a:lnSpc>
                <a:spcPts val="5160"/>
              </a:lnSpc>
              <a:spcBef>
                <a:spcPct val="0"/>
              </a:spcBef>
            </a:pPr>
            <a:r>
              <a:rPr lang="en-US" sz="3739" b="1" spc="366">
                <a:solidFill>
                  <a:srgbClr val="162B58"/>
                </a:solidFill>
                <a:latin typeface="Open Sauce Bold"/>
                <a:ea typeface="Open Sauce Bold"/>
                <a:cs typeface="Open Sauce Bold"/>
                <a:sym typeface="Open Sauce Bold"/>
              </a:rPr>
              <a:t>What are the most pressing challenges with registration and documentation for refugees in Kakuma? </a:t>
            </a:r>
          </a:p>
        </p:txBody>
      </p:sp>
      <p:sp>
        <p:nvSpPr>
          <p:cNvPr id="14" name="TextBox 14"/>
          <p:cNvSpPr txBox="1"/>
          <p:nvPr/>
        </p:nvSpPr>
        <p:spPr>
          <a:xfrm>
            <a:off x="1545440" y="2687355"/>
            <a:ext cx="16009272" cy="7985648"/>
          </a:xfrm>
          <a:prstGeom prst="rect">
            <a:avLst/>
          </a:prstGeom>
        </p:spPr>
        <p:txBody>
          <a:bodyPr lIns="0" tIns="0" rIns="0" bIns="0" rtlCol="0" anchor="t">
            <a:spAutoFit/>
          </a:bodyPr>
          <a:lstStyle/>
          <a:p>
            <a:pPr algn="l">
              <a:lnSpc>
                <a:spcPts val="3277"/>
              </a:lnSpc>
            </a:pPr>
            <a:r>
              <a:rPr lang="en-US" sz="2375" b="1" spc="232" dirty="0">
                <a:solidFill>
                  <a:srgbClr val="162B58"/>
                </a:solidFill>
                <a:latin typeface="Open Sauce Bold"/>
                <a:ea typeface="Open Sauce Bold"/>
                <a:cs typeface="Open Sauce Bold"/>
                <a:sym typeface="Open Sauce Bold"/>
              </a:rPr>
              <a:t>Types of registration have their own unique challenges. We are considering:</a:t>
            </a:r>
          </a:p>
          <a:p>
            <a:pPr marL="512809" lvl="1" indent="-256404" algn="l">
              <a:lnSpc>
                <a:spcPts val="3277"/>
              </a:lnSpc>
              <a:buFont typeface="Arial"/>
              <a:buChar char="•"/>
            </a:pPr>
            <a:r>
              <a:rPr lang="en-US" sz="2375" spc="232" dirty="0">
                <a:solidFill>
                  <a:srgbClr val="162B58"/>
                </a:solidFill>
                <a:latin typeface="Open Sauce"/>
                <a:ea typeface="Open Sauce"/>
                <a:cs typeface="Open Sauce"/>
                <a:sym typeface="Open Sauce"/>
              </a:rPr>
              <a:t>Registration of new arrivals for asylum seekers</a:t>
            </a:r>
          </a:p>
          <a:p>
            <a:pPr marL="1025618" lvl="2" indent="-341873" algn="l">
              <a:lnSpc>
                <a:spcPts val="3277"/>
              </a:lnSpc>
              <a:buFont typeface="Arial"/>
              <a:buChar char="⚬"/>
            </a:pPr>
            <a:r>
              <a:rPr lang="en-US" sz="2375" spc="232" dirty="0">
                <a:solidFill>
                  <a:srgbClr val="162B58"/>
                </a:solidFill>
                <a:latin typeface="Open Sauce"/>
                <a:ea typeface="Open Sauce"/>
                <a:cs typeface="Open Sauce"/>
                <a:sym typeface="Open Sauce"/>
              </a:rPr>
              <a:t>Movement pass and asylum seeker case transfer</a:t>
            </a:r>
          </a:p>
          <a:p>
            <a:pPr marL="512809" lvl="1" indent="-256404" algn="l">
              <a:lnSpc>
                <a:spcPts val="3277"/>
              </a:lnSpc>
              <a:buFont typeface="Arial"/>
              <a:buChar char="•"/>
            </a:pPr>
            <a:r>
              <a:rPr lang="en-US" sz="2375" spc="232" dirty="0">
                <a:solidFill>
                  <a:srgbClr val="162B58"/>
                </a:solidFill>
                <a:latin typeface="Open Sauce"/>
                <a:ea typeface="Open Sauce"/>
                <a:cs typeface="Open Sauce"/>
                <a:sym typeface="Open Sauce"/>
              </a:rPr>
              <a:t>Access to healthcare services</a:t>
            </a:r>
          </a:p>
          <a:p>
            <a:pPr marL="1025618" lvl="2" indent="-341873" algn="l">
              <a:lnSpc>
                <a:spcPts val="3277"/>
              </a:lnSpc>
              <a:buFont typeface="Arial"/>
              <a:buChar char="⚬"/>
            </a:pPr>
            <a:r>
              <a:rPr lang="en-US" sz="2375" spc="232" dirty="0">
                <a:solidFill>
                  <a:srgbClr val="162B58"/>
                </a:solidFill>
                <a:latin typeface="Open Sauce"/>
                <a:ea typeface="Open Sauce"/>
                <a:cs typeface="Open Sauce"/>
                <a:sym typeface="Open Sauce"/>
              </a:rPr>
              <a:t>Giving birth at accredited healthcare </a:t>
            </a:r>
            <a:r>
              <a:rPr lang="en-US" sz="2375" spc="232" dirty="0" err="1">
                <a:solidFill>
                  <a:srgbClr val="162B58"/>
                </a:solidFill>
                <a:latin typeface="Open Sauce"/>
                <a:ea typeface="Open Sauce"/>
                <a:cs typeface="Open Sauce"/>
                <a:sym typeface="Open Sauce"/>
              </a:rPr>
              <a:t>centre</a:t>
            </a:r>
            <a:r>
              <a:rPr lang="en-US" sz="2375" spc="232" dirty="0">
                <a:solidFill>
                  <a:srgbClr val="162B58"/>
                </a:solidFill>
                <a:latin typeface="Open Sauce"/>
                <a:ea typeface="Open Sauce"/>
                <a:cs typeface="Open Sauce"/>
                <a:sym typeface="Open Sauce"/>
              </a:rPr>
              <a:t> or hospital</a:t>
            </a:r>
          </a:p>
          <a:p>
            <a:pPr marL="1538426" lvl="3" indent="-384607" algn="l">
              <a:lnSpc>
                <a:spcPts val="3277"/>
              </a:lnSpc>
              <a:buFont typeface="Arial"/>
              <a:buChar char="￭"/>
            </a:pPr>
            <a:r>
              <a:rPr lang="en-US" sz="2375" spc="232" dirty="0">
                <a:solidFill>
                  <a:srgbClr val="162B58"/>
                </a:solidFill>
                <a:latin typeface="Open Sauce"/>
                <a:ea typeface="Open Sauce"/>
                <a:cs typeface="Open Sauce"/>
                <a:sym typeface="Open Sauce"/>
              </a:rPr>
              <a:t>Birth certificate application</a:t>
            </a:r>
          </a:p>
          <a:p>
            <a:pPr marL="512809" lvl="1" indent="-256404" algn="l">
              <a:lnSpc>
                <a:spcPts val="3277"/>
              </a:lnSpc>
              <a:buFont typeface="Arial"/>
              <a:buChar char="•"/>
            </a:pPr>
            <a:r>
              <a:rPr lang="en-US" sz="2375" spc="232" dirty="0">
                <a:solidFill>
                  <a:srgbClr val="162B58"/>
                </a:solidFill>
                <a:latin typeface="Open Sauce"/>
                <a:ea typeface="Open Sauce"/>
                <a:cs typeface="Open Sauce"/>
                <a:sym typeface="Open Sauce"/>
              </a:rPr>
              <a:t>Education</a:t>
            </a:r>
          </a:p>
          <a:p>
            <a:pPr marL="1025618" lvl="2" indent="-341873" algn="l">
              <a:lnSpc>
                <a:spcPts val="3277"/>
              </a:lnSpc>
              <a:buFont typeface="Arial"/>
              <a:buChar char="⚬"/>
            </a:pPr>
            <a:r>
              <a:rPr lang="en-US" sz="2375" spc="232" dirty="0">
                <a:solidFill>
                  <a:srgbClr val="162B58"/>
                </a:solidFill>
                <a:latin typeface="Open Sauce"/>
                <a:ea typeface="Open Sauce"/>
                <a:cs typeface="Open Sauce"/>
                <a:sym typeface="Open Sauce"/>
              </a:rPr>
              <a:t>Harmonized system for refugees to access government &amp; private sector scholarships</a:t>
            </a:r>
          </a:p>
          <a:p>
            <a:pPr marL="512809" lvl="1" indent="-256404" algn="l">
              <a:lnSpc>
                <a:spcPts val="3277"/>
              </a:lnSpc>
              <a:buFont typeface="Arial"/>
              <a:buChar char="•"/>
            </a:pPr>
            <a:r>
              <a:rPr lang="en-US" sz="2375" spc="232" dirty="0">
                <a:solidFill>
                  <a:srgbClr val="162B58"/>
                </a:solidFill>
                <a:latin typeface="Open Sauce"/>
                <a:ea typeface="Open Sauce"/>
                <a:cs typeface="Open Sauce"/>
                <a:sym typeface="Open Sauce"/>
              </a:rPr>
              <a:t>Employment</a:t>
            </a:r>
          </a:p>
          <a:p>
            <a:pPr marL="1025618" lvl="2" indent="-341873" algn="l">
              <a:lnSpc>
                <a:spcPts val="3277"/>
              </a:lnSpc>
              <a:buFont typeface="Arial"/>
              <a:buChar char="⚬"/>
            </a:pPr>
            <a:r>
              <a:rPr lang="en-US" sz="2375" spc="232" dirty="0">
                <a:solidFill>
                  <a:srgbClr val="162B58"/>
                </a:solidFill>
                <a:latin typeface="Open Sauce"/>
                <a:ea typeface="Open Sauce"/>
                <a:cs typeface="Open Sauce"/>
                <a:sym typeface="Open Sauce"/>
              </a:rPr>
              <a:t>Class M Work Permit</a:t>
            </a:r>
          </a:p>
          <a:p>
            <a:pPr marL="1025618" lvl="2" indent="-341873" algn="l">
              <a:lnSpc>
                <a:spcPts val="3277"/>
              </a:lnSpc>
              <a:buFont typeface="Arial"/>
              <a:buChar char="⚬"/>
            </a:pPr>
            <a:r>
              <a:rPr lang="en-US" sz="2375" spc="232" dirty="0">
                <a:solidFill>
                  <a:srgbClr val="162B58"/>
                </a:solidFill>
                <a:latin typeface="Open Sauce"/>
                <a:ea typeface="Open Sauce"/>
                <a:cs typeface="Open Sauce"/>
                <a:sym typeface="Open Sauce"/>
              </a:rPr>
              <a:t>Business licenses</a:t>
            </a:r>
          </a:p>
          <a:p>
            <a:pPr marL="512809" lvl="1" indent="-256404" algn="l">
              <a:lnSpc>
                <a:spcPts val="3277"/>
              </a:lnSpc>
              <a:buFont typeface="Arial"/>
              <a:buChar char="•"/>
            </a:pPr>
            <a:r>
              <a:rPr lang="en-US" sz="2375" spc="232" dirty="0">
                <a:solidFill>
                  <a:srgbClr val="162B58"/>
                </a:solidFill>
                <a:latin typeface="Open Sauce"/>
                <a:ea typeface="Open Sauce"/>
                <a:cs typeface="Open Sauce"/>
                <a:sym typeface="Open Sauce"/>
              </a:rPr>
              <a:t>National Transport and Safety Authority (NTSA)</a:t>
            </a:r>
          </a:p>
          <a:p>
            <a:pPr marL="1025618" lvl="2" indent="-341873" algn="l">
              <a:lnSpc>
                <a:spcPts val="3277"/>
              </a:lnSpc>
              <a:buFont typeface="Arial"/>
              <a:buChar char="⚬"/>
            </a:pPr>
            <a:r>
              <a:rPr lang="en-US" sz="2375" spc="232" dirty="0">
                <a:solidFill>
                  <a:srgbClr val="162B58"/>
                </a:solidFill>
                <a:latin typeface="Open Sauce"/>
                <a:ea typeface="Open Sauce"/>
                <a:cs typeface="Open Sauce"/>
                <a:sym typeface="Open Sauce"/>
              </a:rPr>
              <a:t>Accessing Transport Integrated Management System (TIMS account)</a:t>
            </a:r>
          </a:p>
          <a:p>
            <a:pPr marL="1025618" lvl="2" indent="-341873" algn="l">
              <a:lnSpc>
                <a:spcPts val="3277"/>
              </a:lnSpc>
              <a:buFont typeface="Arial"/>
              <a:buChar char="⚬"/>
            </a:pPr>
            <a:r>
              <a:rPr lang="en-US" sz="2375" spc="232" dirty="0">
                <a:solidFill>
                  <a:srgbClr val="162B58"/>
                </a:solidFill>
                <a:latin typeface="Open Sauce"/>
                <a:ea typeface="Open Sauce"/>
                <a:cs typeface="Open Sauce"/>
                <a:sym typeface="Open Sauce"/>
              </a:rPr>
              <a:t>Access to ownership rights (moveable property like vehicle or motorbike)</a:t>
            </a:r>
          </a:p>
          <a:p>
            <a:pPr marL="512809" lvl="1" indent="-256404" algn="l">
              <a:lnSpc>
                <a:spcPts val="3277"/>
              </a:lnSpc>
              <a:buFont typeface="Arial"/>
              <a:buChar char="•"/>
            </a:pPr>
            <a:r>
              <a:rPr lang="en-US" sz="2375" spc="232" dirty="0">
                <a:solidFill>
                  <a:srgbClr val="162B58"/>
                </a:solidFill>
                <a:latin typeface="Open Sauce"/>
                <a:ea typeface="Open Sauce"/>
                <a:cs typeface="Open Sauce"/>
                <a:sym typeface="Open Sauce"/>
              </a:rPr>
              <a:t>Kenya Revenue Authority (KRA) Pin</a:t>
            </a:r>
          </a:p>
          <a:p>
            <a:pPr marL="1025618" lvl="2" indent="-341873" algn="l">
              <a:lnSpc>
                <a:spcPts val="3277"/>
              </a:lnSpc>
              <a:buFont typeface="Arial"/>
              <a:buChar char="⚬"/>
            </a:pPr>
            <a:r>
              <a:rPr lang="en-US" sz="2375" spc="232" dirty="0">
                <a:solidFill>
                  <a:srgbClr val="162B58"/>
                </a:solidFill>
                <a:latin typeface="Open Sauce"/>
                <a:ea typeface="Open Sauce"/>
                <a:cs typeface="Open Sauce"/>
                <a:sym typeface="Open Sauce"/>
              </a:rPr>
              <a:t>Bank account registration</a:t>
            </a:r>
          </a:p>
          <a:p>
            <a:pPr marL="1025618" lvl="2" indent="-341873" algn="l">
              <a:lnSpc>
                <a:spcPts val="3277"/>
              </a:lnSpc>
              <a:buFont typeface="Arial"/>
              <a:buChar char="⚬"/>
            </a:pPr>
            <a:r>
              <a:rPr lang="en-US" sz="2375" spc="232" dirty="0">
                <a:solidFill>
                  <a:srgbClr val="162B58"/>
                </a:solidFill>
                <a:latin typeface="Open Sauce"/>
                <a:ea typeface="Open Sauce"/>
                <a:cs typeface="Open Sauce"/>
                <a:sym typeface="Open Sauce"/>
              </a:rPr>
              <a:t>Access to credits</a:t>
            </a:r>
          </a:p>
          <a:p>
            <a:pPr marL="1025618" lvl="2" indent="-341873" algn="l">
              <a:lnSpc>
                <a:spcPts val="3277"/>
              </a:lnSpc>
              <a:buFont typeface="Arial"/>
              <a:buChar char="⚬"/>
            </a:pPr>
            <a:r>
              <a:rPr lang="en-US" sz="2375" spc="232" dirty="0">
                <a:solidFill>
                  <a:srgbClr val="162B58"/>
                </a:solidFill>
                <a:latin typeface="Open Sauce"/>
                <a:ea typeface="Open Sauce"/>
                <a:cs typeface="Open Sauce"/>
                <a:sym typeface="Open Sauce"/>
              </a:rPr>
              <a:t>Conventional Travel Document</a:t>
            </a:r>
          </a:p>
          <a:p>
            <a:pPr marL="0" lvl="0" indent="0" algn="l">
              <a:lnSpc>
                <a:spcPts val="3131"/>
              </a:lnSpc>
              <a:spcBef>
                <a:spcPct val="0"/>
              </a:spcBef>
            </a:pPr>
            <a:endParaRPr lang="en-US" sz="2375" spc="232" dirty="0">
              <a:solidFill>
                <a:srgbClr val="162B58"/>
              </a:solidFill>
              <a:latin typeface="Open Sauce"/>
              <a:ea typeface="Open Sauce"/>
              <a:cs typeface="Open Sauce"/>
              <a:sym typeface="Open Sauc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9758046">
            <a:off x="-1792940" y="-1164190"/>
            <a:ext cx="5500926" cy="6396719"/>
            <a:chOff x="0" y="0"/>
            <a:chExt cx="7334568" cy="8528959"/>
          </a:xfrm>
        </p:grpSpPr>
        <p:sp>
          <p:nvSpPr>
            <p:cNvPr id="3" name="Freeform 3"/>
            <p:cNvSpPr/>
            <p:nvPr/>
          </p:nvSpPr>
          <p:spPr>
            <a:xfrm>
              <a:off x="0" y="1194391"/>
              <a:ext cx="7334568" cy="7334568"/>
            </a:xfrm>
            <a:custGeom>
              <a:avLst/>
              <a:gdLst/>
              <a:ahLst/>
              <a:cxnLst/>
              <a:rect l="l" t="t" r="r" b="b"/>
              <a:pathLst>
                <a:path w="7334568" h="7334568">
                  <a:moveTo>
                    <a:pt x="0" y="0"/>
                  </a:moveTo>
                  <a:lnTo>
                    <a:pt x="7334568" y="0"/>
                  </a:lnTo>
                  <a:lnTo>
                    <a:pt x="7334568" y="7334568"/>
                  </a:lnTo>
                  <a:lnTo>
                    <a:pt x="0" y="73345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2519859" y="0"/>
              <a:ext cx="3262712" cy="3262712"/>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65E"/>
              </a:solidFill>
              <a:ln cap="sq">
                <a:noFill/>
                <a:prstDash val="solid"/>
                <a:miter/>
              </a:ln>
            </p:spPr>
            <p:txBody>
              <a:bodyPr/>
              <a:lstStyle/>
              <a:p>
                <a:endParaRPr lang="en-US"/>
              </a:p>
            </p:txBody>
          </p:sp>
          <p:sp>
            <p:nvSpPr>
              <p:cNvPr id="6" name="TextBox 6"/>
              <p:cNvSpPr txBox="1"/>
              <p:nvPr/>
            </p:nvSpPr>
            <p:spPr>
              <a:xfrm>
                <a:off x="76200" y="66675"/>
                <a:ext cx="660400" cy="669925"/>
              </a:xfrm>
              <a:prstGeom prst="rect">
                <a:avLst/>
              </a:prstGeom>
            </p:spPr>
            <p:txBody>
              <a:bodyPr lIns="50800" tIns="50800" rIns="50800" bIns="50800" rtlCol="0" anchor="ctr"/>
              <a:lstStyle/>
              <a:p>
                <a:pPr marL="0" lvl="0" indent="0" algn="ctr">
                  <a:lnSpc>
                    <a:spcPts val="2860"/>
                  </a:lnSpc>
                  <a:spcBef>
                    <a:spcPct val="0"/>
                  </a:spcBef>
                </a:pPr>
                <a:endParaRPr/>
              </a:p>
            </p:txBody>
          </p:sp>
        </p:grpSp>
      </p:grpSp>
      <p:grpSp>
        <p:nvGrpSpPr>
          <p:cNvPr id="7" name="Group 7"/>
          <p:cNvGrpSpPr/>
          <p:nvPr/>
        </p:nvGrpSpPr>
        <p:grpSpPr>
          <a:xfrm rot="7388070">
            <a:off x="14896153" y="4607737"/>
            <a:ext cx="8637895" cy="10600555"/>
            <a:chOff x="0" y="0"/>
            <a:chExt cx="11517193" cy="14134073"/>
          </a:xfrm>
        </p:grpSpPr>
        <p:sp>
          <p:nvSpPr>
            <p:cNvPr id="8" name="Freeform 8"/>
            <p:cNvSpPr/>
            <p:nvPr/>
          </p:nvSpPr>
          <p:spPr>
            <a:xfrm>
              <a:off x="1530474" y="7884313"/>
              <a:ext cx="6249760" cy="6249760"/>
            </a:xfrm>
            <a:custGeom>
              <a:avLst/>
              <a:gdLst/>
              <a:ahLst/>
              <a:cxnLst/>
              <a:rect l="l" t="t" r="r" b="b"/>
              <a:pathLst>
                <a:path w="6249760" h="6249760">
                  <a:moveTo>
                    <a:pt x="0" y="0"/>
                  </a:moveTo>
                  <a:lnTo>
                    <a:pt x="6249759" y="0"/>
                  </a:lnTo>
                  <a:lnTo>
                    <a:pt x="6249759" y="6249760"/>
                  </a:lnTo>
                  <a:lnTo>
                    <a:pt x="0" y="6249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9" name="Group 9"/>
            <p:cNvGrpSpPr/>
            <p:nvPr/>
          </p:nvGrpSpPr>
          <p:grpSpPr>
            <a:xfrm>
              <a:off x="0" y="0"/>
              <a:ext cx="11517193" cy="1151719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65E"/>
              </a:solidFill>
              <a:ln cap="sq">
                <a:noFill/>
                <a:prstDash val="solid"/>
                <a:miter/>
              </a:ln>
            </p:spPr>
            <p:txBody>
              <a:bodyPr/>
              <a:lstStyle/>
              <a:p>
                <a:endParaRPr lang="en-US"/>
              </a:p>
            </p:txBody>
          </p:sp>
          <p:sp>
            <p:nvSpPr>
              <p:cNvPr id="11" name="TextBox 11"/>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sp>
        <p:nvSpPr>
          <p:cNvPr id="12" name="TextBox 12"/>
          <p:cNvSpPr txBox="1"/>
          <p:nvPr/>
        </p:nvSpPr>
        <p:spPr>
          <a:xfrm>
            <a:off x="258948" y="122232"/>
            <a:ext cx="5605439" cy="1102305"/>
          </a:xfrm>
          <a:prstGeom prst="rect">
            <a:avLst/>
          </a:prstGeom>
        </p:spPr>
        <p:txBody>
          <a:bodyPr lIns="0" tIns="0" rIns="0" bIns="0" rtlCol="0" anchor="t">
            <a:spAutoFit/>
          </a:bodyPr>
          <a:lstStyle/>
          <a:p>
            <a:pPr marL="0" lvl="0" indent="0" algn="l">
              <a:lnSpc>
                <a:spcPts val="8206"/>
              </a:lnSpc>
              <a:spcBef>
                <a:spcPct val="0"/>
              </a:spcBef>
            </a:pPr>
            <a:r>
              <a:rPr lang="en-US" sz="5946" spc="582">
                <a:solidFill>
                  <a:srgbClr val="162B58"/>
                </a:solidFill>
                <a:latin typeface="Codec Pro ExtraBold"/>
                <a:ea typeface="Codec Pro ExtraBold"/>
                <a:cs typeface="Codec Pro ExtraBold"/>
                <a:sym typeface="Codec Pro ExtraBold"/>
              </a:rPr>
              <a:t>Theme</a:t>
            </a:r>
          </a:p>
        </p:txBody>
      </p:sp>
      <p:sp>
        <p:nvSpPr>
          <p:cNvPr id="13" name="TextBox 13"/>
          <p:cNvSpPr txBox="1"/>
          <p:nvPr/>
        </p:nvSpPr>
        <p:spPr>
          <a:xfrm>
            <a:off x="258948" y="1202141"/>
            <a:ext cx="3934942" cy="1206335"/>
          </a:xfrm>
          <a:prstGeom prst="rect">
            <a:avLst/>
          </a:prstGeom>
        </p:spPr>
        <p:txBody>
          <a:bodyPr lIns="0" tIns="0" rIns="0" bIns="0" rtlCol="0" anchor="t">
            <a:spAutoFit/>
          </a:bodyPr>
          <a:lstStyle/>
          <a:p>
            <a:pPr marL="0" lvl="0" indent="0" algn="l">
              <a:lnSpc>
                <a:spcPts val="4801"/>
              </a:lnSpc>
              <a:spcBef>
                <a:spcPct val="0"/>
              </a:spcBef>
            </a:pPr>
            <a:r>
              <a:rPr lang="en-US" sz="3479" spc="340">
                <a:solidFill>
                  <a:srgbClr val="162B58"/>
                </a:solidFill>
                <a:latin typeface="Open Sauce"/>
                <a:ea typeface="Open Sauce"/>
                <a:cs typeface="Open Sauce"/>
                <a:sym typeface="Open Sauce"/>
              </a:rPr>
              <a:t>Challenges within systems</a:t>
            </a:r>
          </a:p>
        </p:txBody>
      </p:sp>
      <p:sp>
        <p:nvSpPr>
          <p:cNvPr id="14" name="Freeform 14"/>
          <p:cNvSpPr/>
          <p:nvPr/>
        </p:nvSpPr>
        <p:spPr>
          <a:xfrm>
            <a:off x="8921574" y="2053220"/>
            <a:ext cx="1340987" cy="1340987"/>
          </a:xfrm>
          <a:custGeom>
            <a:avLst/>
            <a:gdLst/>
            <a:ahLst/>
            <a:cxnLst/>
            <a:rect l="l" t="t" r="r" b="b"/>
            <a:pathLst>
              <a:path w="1340987" h="1340987">
                <a:moveTo>
                  <a:pt x="0" y="0"/>
                </a:moveTo>
                <a:lnTo>
                  <a:pt x="1340987" y="0"/>
                </a:lnTo>
                <a:lnTo>
                  <a:pt x="1340987" y="1340987"/>
                </a:lnTo>
                <a:lnTo>
                  <a:pt x="0" y="13409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5"/>
          <p:cNvSpPr txBox="1"/>
          <p:nvPr/>
        </p:nvSpPr>
        <p:spPr>
          <a:xfrm>
            <a:off x="4193890" y="128925"/>
            <a:ext cx="11229309" cy="1924294"/>
          </a:xfrm>
          <a:prstGeom prst="rect">
            <a:avLst/>
          </a:prstGeom>
        </p:spPr>
        <p:txBody>
          <a:bodyPr lIns="0" tIns="0" rIns="0" bIns="0" rtlCol="0" anchor="t">
            <a:spAutoFit/>
          </a:bodyPr>
          <a:lstStyle/>
          <a:p>
            <a:pPr marL="0" lvl="0" indent="0" algn="ctr">
              <a:lnSpc>
                <a:spcPts val="5160"/>
              </a:lnSpc>
              <a:spcBef>
                <a:spcPct val="0"/>
              </a:spcBef>
            </a:pPr>
            <a:r>
              <a:rPr lang="en-US" sz="3739" b="1" spc="366">
                <a:solidFill>
                  <a:srgbClr val="162B58"/>
                </a:solidFill>
                <a:latin typeface="Open Sauce Bold"/>
                <a:ea typeface="Open Sauce Bold"/>
                <a:cs typeface="Open Sauce Bold"/>
                <a:sym typeface="Open Sauce Bold"/>
              </a:rPr>
              <a:t>What are the most pressing challenges with registration and documentation for refugees in Kakuma? </a:t>
            </a:r>
          </a:p>
        </p:txBody>
      </p:sp>
      <p:sp>
        <p:nvSpPr>
          <p:cNvPr id="16" name="TextBox 16"/>
          <p:cNvSpPr txBox="1"/>
          <p:nvPr/>
        </p:nvSpPr>
        <p:spPr>
          <a:xfrm>
            <a:off x="2566361" y="3093593"/>
            <a:ext cx="16009272" cy="4061715"/>
          </a:xfrm>
          <a:prstGeom prst="rect">
            <a:avLst/>
          </a:prstGeom>
        </p:spPr>
        <p:txBody>
          <a:bodyPr lIns="0" tIns="0" rIns="0" bIns="0" rtlCol="0" anchor="t">
            <a:spAutoFit/>
          </a:bodyPr>
          <a:lstStyle/>
          <a:p>
            <a:pPr algn="l">
              <a:lnSpc>
                <a:spcPts val="3277"/>
              </a:lnSpc>
            </a:pPr>
            <a:r>
              <a:rPr lang="en-US" sz="2375" b="1" spc="232">
                <a:solidFill>
                  <a:srgbClr val="162B58"/>
                </a:solidFill>
                <a:latin typeface="Open Sauce Bold"/>
                <a:ea typeface="Open Sauce Bold"/>
                <a:cs typeface="Open Sauce Bold"/>
                <a:sym typeface="Open Sauce Bold"/>
              </a:rPr>
              <a:t>Unsynchronized systems:</a:t>
            </a:r>
          </a:p>
          <a:p>
            <a:pPr algn="l">
              <a:lnSpc>
                <a:spcPts val="3277"/>
              </a:lnSpc>
            </a:pPr>
            <a:r>
              <a:rPr lang="en-US" sz="2375" spc="232">
                <a:solidFill>
                  <a:srgbClr val="162B58"/>
                </a:solidFill>
                <a:latin typeface="Open Sauce"/>
                <a:ea typeface="Open Sauce"/>
                <a:cs typeface="Open Sauce"/>
                <a:sym typeface="Open Sauce"/>
              </a:rPr>
              <a:t>Systems are segmented and do not communicate cross-sectorally</a:t>
            </a:r>
          </a:p>
          <a:p>
            <a:pPr algn="l">
              <a:lnSpc>
                <a:spcPts val="3277"/>
              </a:lnSpc>
            </a:pPr>
            <a:endParaRPr lang="en-US" sz="2375" spc="232">
              <a:solidFill>
                <a:srgbClr val="162B58"/>
              </a:solidFill>
              <a:latin typeface="Open Sauce"/>
              <a:ea typeface="Open Sauce"/>
              <a:cs typeface="Open Sauce"/>
              <a:sym typeface="Open Sauce"/>
            </a:endParaRPr>
          </a:p>
          <a:p>
            <a:pPr algn="l">
              <a:lnSpc>
                <a:spcPts val="3277"/>
              </a:lnSpc>
            </a:pPr>
            <a:r>
              <a:rPr lang="en-US" sz="2375" b="1" spc="232">
                <a:solidFill>
                  <a:srgbClr val="162B58"/>
                </a:solidFill>
                <a:latin typeface="Open Sauce Bold"/>
                <a:ea typeface="Open Sauce Bold"/>
                <a:cs typeface="Open Sauce Bold"/>
                <a:sym typeface="Open Sauce Bold"/>
              </a:rPr>
              <a:t>Issues with System Digitization:</a:t>
            </a:r>
          </a:p>
          <a:p>
            <a:pPr marL="512808" lvl="1" indent="-256404" algn="l">
              <a:lnSpc>
                <a:spcPts val="3277"/>
              </a:lnSpc>
              <a:buFont typeface="Arial"/>
              <a:buChar char="•"/>
            </a:pPr>
            <a:r>
              <a:rPr lang="en-US" sz="2375" spc="232">
                <a:solidFill>
                  <a:srgbClr val="162B58"/>
                </a:solidFill>
                <a:latin typeface="Open Sauce"/>
                <a:ea typeface="Open Sauce"/>
                <a:cs typeface="Open Sauce"/>
                <a:sym typeface="Open Sauce"/>
              </a:rPr>
              <a:t>Transition from manual to digital, bio data collection &amp; renewal</a:t>
            </a:r>
          </a:p>
          <a:p>
            <a:pPr marL="512808" lvl="1" indent="-256404" algn="l">
              <a:lnSpc>
                <a:spcPts val="3277"/>
              </a:lnSpc>
              <a:buFont typeface="Arial"/>
              <a:buChar char="•"/>
            </a:pPr>
            <a:r>
              <a:rPr lang="en-US" sz="2375" spc="232">
                <a:solidFill>
                  <a:srgbClr val="162B58"/>
                </a:solidFill>
                <a:latin typeface="Open Sauce"/>
                <a:ea typeface="Open Sauce"/>
                <a:cs typeface="Open Sauce"/>
                <a:sym typeface="Open Sauce"/>
              </a:rPr>
              <a:t>Previous refugee ID had 6 numbers, now has 8</a:t>
            </a:r>
          </a:p>
          <a:p>
            <a:pPr algn="l">
              <a:lnSpc>
                <a:spcPts val="3277"/>
              </a:lnSpc>
            </a:pPr>
            <a:endParaRPr lang="en-US" sz="2375" spc="232">
              <a:solidFill>
                <a:srgbClr val="162B58"/>
              </a:solidFill>
              <a:latin typeface="Open Sauce"/>
              <a:ea typeface="Open Sauce"/>
              <a:cs typeface="Open Sauce"/>
              <a:sym typeface="Open Sauce"/>
            </a:endParaRPr>
          </a:p>
          <a:p>
            <a:pPr algn="l">
              <a:lnSpc>
                <a:spcPts val="3277"/>
              </a:lnSpc>
            </a:pPr>
            <a:r>
              <a:rPr lang="en-US" sz="2375" b="1" spc="232">
                <a:solidFill>
                  <a:srgbClr val="162B58"/>
                </a:solidFill>
                <a:latin typeface="Open Sauce Bold"/>
                <a:ea typeface="Open Sauce Bold"/>
                <a:cs typeface="Open Sauce Bold"/>
                <a:sym typeface="Open Sauce Bold"/>
              </a:rPr>
              <a:t>Government priorities do not always align</a:t>
            </a:r>
          </a:p>
          <a:p>
            <a:pPr marL="512808" lvl="1" indent="-256404" algn="l">
              <a:lnSpc>
                <a:spcPts val="3277"/>
              </a:lnSpc>
              <a:buFont typeface="Arial"/>
              <a:buChar char="•"/>
            </a:pPr>
            <a:r>
              <a:rPr lang="en-US" sz="2375" spc="232">
                <a:solidFill>
                  <a:srgbClr val="162B58"/>
                </a:solidFill>
                <a:latin typeface="Open Sauce"/>
                <a:ea typeface="Open Sauce"/>
                <a:cs typeface="Open Sauce"/>
                <a:sym typeface="Open Sauce"/>
              </a:rPr>
              <a:t>varied priorities between national and county</a:t>
            </a:r>
          </a:p>
          <a:p>
            <a:pPr marL="0" lvl="0" indent="0" algn="l">
              <a:lnSpc>
                <a:spcPts val="3131"/>
              </a:lnSpc>
              <a:spcBef>
                <a:spcPct val="0"/>
              </a:spcBef>
            </a:pPr>
            <a:endParaRPr lang="en-US" sz="2375" spc="232">
              <a:solidFill>
                <a:srgbClr val="162B58"/>
              </a:solidFill>
              <a:latin typeface="Open Sauce"/>
              <a:ea typeface="Open Sauce"/>
              <a:cs typeface="Open Sauce"/>
              <a:sym typeface="Open Sauce"/>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7618</TotalTime>
  <Words>2960</Words>
  <Application>Microsoft Macintosh PowerPoint</Application>
  <PresentationFormat>Custom</PresentationFormat>
  <Paragraphs>288</Paragraphs>
  <Slides>25</Slides>
  <Notes>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25</vt:i4>
      </vt:variant>
    </vt:vector>
  </HeadingPairs>
  <TitlesOfParts>
    <vt:vector size="40" baseType="lpstr">
      <vt:lpstr>Open Sauce</vt:lpstr>
      <vt:lpstr>Montserrat Light Bold</vt:lpstr>
      <vt:lpstr>Montserrat</vt:lpstr>
      <vt:lpstr>Calibri</vt:lpstr>
      <vt:lpstr>Open Sauce Italics</vt:lpstr>
      <vt:lpstr>Codec Pro ExtraBold</vt:lpstr>
      <vt:lpstr>Arial</vt:lpstr>
      <vt:lpstr>Montserrat Ultra-Bold</vt:lpstr>
      <vt:lpstr>Nunito Sans Bold</vt:lpstr>
      <vt:lpstr>Nunito Sans</vt:lpstr>
      <vt:lpstr>Segoe UI Symbol</vt:lpstr>
      <vt:lpstr>Montserrat Bold</vt:lpstr>
      <vt:lpstr>Codec Pro ExtraBold Bold</vt:lpstr>
      <vt:lpstr>Open Sauce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Green minimalist professional Business Proposal Presentation</dc:title>
  <cp:lastModifiedBy>Rai Friedman</cp:lastModifiedBy>
  <cp:revision>7</cp:revision>
  <dcterms:created xsi:type="dcterms:W3CDTF">2006-08-16T00:00:00Z</dcterms:created>
  <dcterms:modified xsi:type="dcterms:W3CDTF">2024-10-17T08:56:08Z</dcterms:modified>
  <dc:identifier>DAGEtsFnHoo</dc:identifier>
</cp:coreProperties>
</file>