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0" r:id="rId14"/>
    <p:sldId id="287" r:id="rId15"/>
    <p:sldId id="285" r:id="rId16"/>
    <p:sldId id="286" r:id="rId17"/>
    <p:sldId id="268" r:id="rId18"/>
    <p:sldId id="288" r:id="rId19"/>
  </p:sldIdLst>
  <p:sldSz cx="18288000" cy="10287000"/>
  <p:notesSz cx="6858000" cy="9144000"/>
  <p:embeddedFontLst>
    <p:embeddedFont>
      <p:font typeface="Codec Pro ExtraBold" pitchFamily="2" charset="0"/>
      <p:regular r:id="rId21"/>
      <p:bold r:id="rId22"/>
      <p:italic r:id="rId23"/>
      <p:boldItalic r:id="rId24"/>
    </p:embeddedFont>
    <p:embeddedFont>
      <p:font typeface="Codec Pro ExtraBold Bold" panose="020F0502020204030204" pitchFamily="34" charset="0"/>
      <p:regular r:id="rId25"/>
      <p:bold r:id="rId26"/>
      <p:italic r:id="rId27"/>
      <p:boldItalic r:id="rId28"/>
    </p:embeddedFont>
    <p:embeddedFont>
      <p:font typeface="DM Sans" pitchFamily="2" charset="77"/>
      <p:regular r:id="rId29"/>
      <p:bold r:id="rId30"/>
      <p:italic r:id="rId31"/>
      <p:boldItalic r:id="rId32"/>
    </p:embeddedFont>
    <p:embeddedFont>
      <p:font typeface="DM Sans Bold" pitchFamily="2" charset="77"/>
      <p:regular r:id="rId33"/>
      <p:bold r:id="rId34"/>
    </p:embeddedFont>
    <p:embeddedFont>
      <p:font typeface="IBM Plex Sans Bold" panose="020B0803050203000203" pitchFamily="34" charset="0"/>
      <p:regular r:id="rId35"/>
      <p:bold r:id="rId36"/>
    </p:embeddedFont>
    <p:embeddedFont>
      <p:font typeface="Kollektif Bold" panose="020B0604020101010102" pitchFamily="34" charset="77"/>
      <p:regular r:id="rId37"/>
      <p:bold r:id="rId38"/>
    </p:embeddedFont>
    <p:embeddedFont>
      <p:font typeface="League Spartan" pitchFamily="2" charset="77"/>
      <p:regular r:id="rId39"/>
      <p:bold r:id="rId40"/>
    </p:embeddedFont>
    <p:embeddedFont>
      <p:font typeface="Montserrat" pitchFamily="2" charset="77"/>
      <p:regular r:id="rId41"/>
      <p:bold r:id="rId42"/>
      <p:italic r:id="rId43"/>
      <p:boldItalic r:id="rId44"/>
    </p:embeddedFont>
    <p:embeddedFont>
      <p:font typeface="Montserrat Bold" panose="020F0502020204030204" pitchFamily="34" charset="0"/>
      <p:regular r:id="rId45"/>
      <p:bold r:id="rId46"/>
    </p:embeddedFont>
    <p:embeddedFont>
      <p:font typeface="Montserrat Heavy" pitchFamily="2" charset="77"/>
      <p:regular r:id="rId47"/>
      <p:bold r:id="rId48"/>
    </p:embeddedFont>
    <p:embeddedFont>
      <p:font typeface="Montserrat Ultra-Bold" panose="020F0502020204030204" pitchFamily="34" charset="0"/>
      <p:regular r:id="rId49"/>
      <p:bold r:id="rId50"/>
    </p:embeddedFont>
    <p:embeddedFont>
      <p:font typeface="Nunito Sans" pitchFamily="2" charset="77"/>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8" autoAdjust="0"/>
    <p:restoredTop sz="94595" autoAdjust="0"/>
  </p:normalViewPr>
  <p:slideViewPr>
    <p:cSldViewPr>
      <p:cViewPr varScale="1">
        <p:scale>
          <a:sx n="49" d="100"/>
          <a:sy n="49" d="100"/>
        </p:scale>
        <p:origin x="184" y="8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784D1-2089-7548-AE8D-DBCDA298D09B}" type="datetimeFigureOut">
              <a:rPr lang="en-US" smtClean="0"/>
              <a:t>5/24/25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BF08B-9E4D-854E-B993-7D755763C88C}" type="slidenum">
              <a:rPr lang="en-US" smtClean="0"/>
              <a:t>‹#›</a:t>
            </a:fld>
            <a:endParaRPr lang="en-US"/>
          </a:p>
        </p:txBody>
      </p:sp>
    </p:spTree>
    <p:extLst>
      <p:ext uri="{BB962C8B-B14F-4D97-AF65-F5344CB8AC3E}">
        <p14:creationId xmlns:p14="http://schemas.microsoft.com/office/powerpoint/2010/main" val="4130960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F9C5D2-D0E3-C943-B370-86BFDA6B095F}" type="slidenum">
              <a:rPr lang="en-US" smtClean="0"/>
              <a:t>13</a:t>
            </a:fld>
            <a:endParaRPr lang="en-US"/>
          </a:p>
        </p:txBody>
      </p:sp>
    </p:spTree>
    <p:extLst>
      <p:ext uri="{BB962C8B-B14F-4D97-AF65-F5344CB8AC3E}">
        <p14:creationId xmlns:p14="http://schemas.microsoft.com/office/powerpoint/2010/main" val="40615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8.jpeg"/><Relationship Id="rId7"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2.svg"/><Relationship Id="rId4" Type="http://schemas.openxmlformats.org/officeDocument/2006/relationships/image" Target="../media/image49.jpe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53.jpeg"/><Relationship Id="rId7"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2.svg"/><Relationship Id="rId4" Type="http://schemas.openxmlformats.org/officeDocument/2006/relationships/image" Target="../media/image54.jpe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58.sv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2.sv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sv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image" Target="../media/image76.svg"/><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8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73.png"/><Relationship Id="rId5" Type="http://schemas.openxmlformats.org/officeDocument/2006/relationships/image" Target="../media/image7.svg"/><Relationship Id="rId10" Type="http://schemas.openxmlformats.org/officeDocument/2006/relationships/image" Target="../media/image89.jpeg"/><Relationship Id="rId4" Type="http://schemas.openxmlformats.org/officeDocument/2006/relationships/image" Target="../media/image6.png"/><Relationship Id="rId9" Type="http://schemas.openxmlformats.org/officeDocument/2006/relationships/image" Target="../media/image21.svg"/></Relationships>
</file>

<file path=ppt/slides/_rels/slide1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svg"/><Relationship Id="rId7" Type="http://schemas.openxmlformats.org/officeDocument/2006/relationships/image" Target="../media/image19.svg"/><Relationship Id="rId12"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svg"/><Relationship Id="rId5" Type="http://schemas.openxmlformats.org/officeDocument/2006/relationships/image" Target="../media/image17.svg"/><Relationship Id="rId10" Type="http://schemas.openxmlformats.org/officeDocument/2006/relationships/image" Target="../media/image4.png"/><Relationship Id="rId4" Type="http://schemas.openxmlformats.org/officeDocument/2006/relationships/image" Target="../media/image16.png"/><Relationship Id="rId9" Type="http://schemas.openxmlformats.org/officeDocument/2006/relationships/image" Target="../media/image21.sv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4.svg"/><Relationship Id="rId7"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10"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3.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69424" y="3001623"/>
            <a:ext cx="2544433" cy="2544433"/>
          </a:xfrm>
          <a:custGeom>
            <a:avLst/>
            <a:gdLst/>
            <a:ahLst/>
            <a:cxnLst/>
            <a:rect l="l" t="t" r="r" b="b"/>
            <a:pathLst>
              <a:path w="2544433" h="2544433">
                <a:moveTo>
                  <a:pt x="0" y="0"/>
                </a:moveTo>
                <a:lnTo>
                  <a:pt x="2544432" y="0"/>
                </a:lnTo>
                <a:lnTo>
                  <a:pt x="2544432" y="2544433"/>
                </a:lnTo>
                <a:lnTo>
                  <a:pt x="0" y="2544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870277" y="3307946"/>
            <a:ext cx="11299556" cy="5950354"/>
            <a:chOff x="-1270" y="0"/>
            <a:chExt cx="5484193" cy="2887980"/>
          </a:xfrm>
        </p:grpSpPr>
        <p:sp>
          <p:nvSpPr>
            <p:cNvPr id="4" name="Freeform 4"/>
            <p:cNvSpPr/>
            <p:nvPr/>
          </p:nvSpPr>
          <p:spPr>
            <a:xfrm>
              <a:off x="26" y="0"/>
              <a:ext cx="5484167" cy="2887980"/>
            </a:xfrm>
            <a:custGeom>
              <a:avLst/>
              <a:gdLst/>
              <a:ahLst/>
              <a:cxnLst/>
              <a:rect l="l" t="t" r="r" b="b"/>
              <a:pathLst>
                <a:path w="5484167" h="2887980">
                  <a:moveTo>
                    <a:pt x="5484167" y="621030"/>
                  </a:moveTo>
                  <a:cubicBezTo>
                    <a:pt x="5484167" y="963930"/>
                    <a:pt x="5200327" y="1242060"/>
                    <a:pt x="4850355" y="1242060"/>
                  </a:cubicBezTo>
                  <a:lnTo>
                    <a:pt x="3703224" y="1242060"/>
                  </a:lnTo>
                  <a:cubicBezTo>
                    <a:pt x="3677300" y="1242060"/>
                    <a:pt x="3656561" y="1263650"/>
                    <a:pt x="3656561" y="1289050"/>
                  </a:cubicBezTo>
                  <a:cubicBezTo>
                    <a:pt x="3656561" y="1380490"/>
                    <a:pt x="3635822" y="1466850"/>
                    <a:pt x="3600824" y="1545590"/>
                  </a:cubicBezTo>
                  <a:cubicBezTo>
                    <a:pt x="3578789" y="1592580"/>
                    <a:pt x="3613786" y="1645920"/>
                    <a:pt x="3666930" y="1645920"/>
                  </a:cubicBezTo>
                  <a:cubicBezTo>
                    <a:pt x="4016902" y="1645920"/>
                    <a:pt x="4300769" y="1924050"/>
                    <a:pt x="4300769" y="2266950"/>
                  </a:cubicBezTo>
                  <a:cubicBezTo>
                    <a:pt x="4300769" y="2609850"/>
                    <a:pt x="4016902" y="2887980"/>
                    <a:pt x="3666930" y="2887980"/>
                  </a:cubicBezTo>
                  <a:lnTo>
                    <a:pt x="1278047" y="2887980"/>
                  </a:lnTo>
                  <a:cubicBezTo>
                    <a:pt x="928074" y="2887980"/>
                    <a:pt x="644208" y="2609850"/>
                    <a:pt x="644208" y="2266950"/>
                  </a:cubicBezTo>
                  <a:cubicBezTo>
                    <a:pt x="644208" y="2175510"/>
                    <a:pt x="664947" y="2089150"/>
                    <a:pt x="699944" y="2010410"/>
                  </a:cubicBezTo>
                  <a:cubicBezTo>
                    <a:pt x="721980" y="1963420"/>
                    <a:pt x="686983" y="1910080"/>
                    <a:pt x="633839" y="1910080"/>
                  </a:cubicBezTo>
                  <a:cubicBezTo>
                    <a:pt x="283866" y="1910080"/>
                    <a:pt x="0" y="1631950"/>
                    <a:pt x="0" y="1289050"/>
                  </a:cubicBezTo>
                  <a:cubicBezTo>
                    <a:pt x="0" y="946150"/>
                    <a:pt x="283866" y="668020"/>
                    <a:pt x="633839" y="668020"/>
                  </a:cubicBezTo>
                  <a:lnTo>
                    <a:pt x="1780969" y="668020"/>
                  </a:lnTo>
                  <a:cubicBezTo>
                    <a:pt x="1806893" y="668020"/>
                    <a:pt x="1827632" y="647700"/>
                    <a:pt x="1827632" y="622300"/>
                  </a:cubicBezTo>
                  <a:lnTo>
                    <a:pt x="1827632" y="621030"/>
                  </a:lnTo>
                  <a:cubicBezTo>
                    <a:pt x="1827632" y="278130"/>
                    <a:pt x="2111499" y="0"/>
                    <a:pt x="2461471" y="0"/>
                  </a:cubicBezTo>
                  <a:lnTo>
                    <a:pt x="4849059" y="0"/>
                  </a:lnTo>
                  <a:cubicBezTo>
                    <a:pt x="5200327" y="0"/>
                    <a:pt x="5484167" y="278130"/>
                    <a:pt x="5484167" y="621030"/>
                  </a:cubicBezTo>
                  <a:close/>
                </a:path>
              </a:pathLst>
            </a:custGeom>
            <a:blipFill>
              <a:blip r:embed="rId4"/>
              <a:stretch>
                <a:fillRect l="-34938" r="-5979" b="-6552"/>
              </a:stretch>
            </a:blipFill>
          </p:spPr>
          <p:txBody>
            <a:bodyPr/>
            <a:lstStyle/>
            <a:p>
              <a:endParaRPr lang="en-US"/>
            </a:p>
          </p:txBody>
        </p:sp>
      </p:grpSp>
      <p:grpSp>
        <p:nvGrpSpPr>
          <p:cNvPr id="5" name="Group 5"/>
          <p:cNvGrpSpPr/>
          <p:nvPr/>
        </p:nvGrpSpPr>
        <p:grpSpPr>
          <a:xfrm>
            <a:off x="-1136521" y="3307946"/>
            <a:ext cx="2594369" cy="4588246"/>
            <a:chOff x="0" y="0"/>
            <a:chExt cx="683291" cy="1208427"/>
          </a:xfrm>
        </p:grpSpPr>
        <p:sp>
          <p:nvSpPr>
            <p:cNvPr id="6" name="Freeform 6"/>
            <p:cNvSpPr/>
            <p:nvPr/>
          </p:nvSpPr>
          <p:spPr>
            <a:xfrm>
              <a:off x="0" y="0"/>
              <a:ext cx="683291" cy="1208427"/>
            </a:xfrm>
            <a:custGeom>
              <a:avLst/>
              <a:gdLst/>
              <a:ahLst/>
              <a:cxnLst/>
              <a:rect l="l" t="t" r="r" b="b"/>
              <a:pathLst>
                <a:path w="683291" h="1208427">
                  <a:moveTo>
                    <a:pt x="152190" y="0"/>
                  </a:moveTo>
                  <a:lnTo>
                    <a:pt x="531100" y="0"/>
                  </a:lnTo>
                  <a:cubicBezTo>
                    <a:pt x="571464" y="0"/>
                    <a:pt x="610174" y="16034"/>
                    <a:pt x="638715" y="44576"/>
                  </a:cubicBezTo>
                  <a:cubicBezTo>
                    <a:pt x="667256" y="73117"/>
                    <a:pt x="683291" y="111827"/>
                    <a:pt x="683291" y="152190"/>
                  </a:cubicBezTo>
                  <a:lnTo>
                    <a:pt x="683291" y="1056237"/>
                  </a:lnTo>
                  <a:cubicBezTo>
                    <a:pt x="683291" y="1096600"/>
                    <a:pt x="667256" y="1135310"/>
                    <a:pt x="638715" y="1163852"/>
                  </a:cubicBezTo>
                  <a:cubicBezTo>
                    <a:pt x="610174" y="1192393"/>
                    <a:pt x="571464" y="1208427"/>
                    <a:pt x="531100" y="1208427"/>
                  </a:cubicBezTo>
                  <a:lnTo>
                    <a:pt x="152190" y="1208427"/>
                  </a:lnTo>
                  <a:cubicBezTo>
                    <a:pt x="111827" y="1208427"/>
                    <a:pt x="73117" y="1192393"/>
                    <a:pt x="44576" y="1163852"/>
                  </a:cubicBezTo>
                  <a:cubicBezTo>
                    <a:pt x="16034" y="1135310"/>
                    <a:pt x="0" y="1096600"/>
                    <a:pt x="0" y="1056237"/>
                  </a:cubicBezTo>
                  <a:lnTo>
                    <a:pt x="0" y="152190"/>
                  </a:lnTo>
                  <a:cubicBezTo>
                    <a:pt x="0" y="111827"/>
                    <a:pt x="16034" y="73117"/>
                    <a:pt x="44576" y="44576"/>
                  </a:cubicBezTo>
                  <a:cubicBezTo>
                    <a:pt x="73117" y="16034"/>
                    <a:pt x="111827" y="0"/>
                    <a:pt x="152190" y="0"/>
                  </a:cubicBezTo>
                  <a:close/>
                </a:path>
              </a:pathLst>
            </a:custGeom>
            <a:solidFill>
              <a:srgbClr val="425C98"/>
            </a:solidFill>
          </p:spPr>
          <p:txBody>
            <a:bodyPr/>
            <a:lstStyle/>
            <a:p>
              <a:endParaRPr lang="en-US"/>
            </a:p>
          </p:txBody>
        </p:sp>
        <p:sp>
          <p:nvSpPr>
            <p:cNvPr id="7" name="TextBox 7"/>
            <p:cNvSpPr txBox="1"/>
            <p:nvPr/>
          </p:nvSpPr>
          <p:spPr>
            <a:xfrm>
              <a:off x="0" y="-38100"/>
              <a:ext cx="683291" cy="1246527"/>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1028700" y="-252231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1575538" y="3307946"/>
            <a:ext cx="1025128" cy="1025128"/>
          </a:xfrm>
          <a:custGeom>
            <a:avLst/>
            <a:gdLst/>
            <a:ahLst/>
            <a:cxnLst/>
            <a:rect l="l" t="t" r="r" b="b"/>
            <a:pathLst>
              <a:path w="1025128" h="1025128">
                <a:moveTo>
                  <a:pt x="0" y="0"/>
                </a:moveTo>
                <a:lnTo>
                  <a:pt x="1025128" y="0"/>
                </a:lnTo>
                <a:lnTo>
                  <a:pt x="1025128" y="1025127"/>
                </a:lnTo>
                <a:lnTo>
                  <a:pt x="0" y="1025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7843805" y="824861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2769424" y="2436835"/>
            <a:ext cx="806841" cy="564789"/>
          </a:xfrm>
          <a:custGeom>
            <a:avLst/>
            <a:gdLst/>
            <a:ahLst/>
            <a:cxnLst/>
            <a:rect l="l" t="t" r="r" b="b"/>
            <a:pathLst>
              <a:path w="806841" h="564789">
                <a:moveTo>
                  <a:pt x="0" y="0"/>
                </a:moveTo>
                <a:lnTo>
                  <a:pt x="806840" y="0"/>
                </a:lnTo>
                <a:lnTo>
                  <a:pt x="806840" y="564788"/>
                </a:lnTo>
                <a:lnTo>
                  <a:pt x="0" y="5647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2" name="Group 12"/>
          <p:cNvGrpSpPr/>
          <p:nvPr/>
        </p:nvGrpSpPr>
        <p:grpSpPr>
          <a:xfrm>
            <a:off x="3086100" y="8743757"/>
            <a:ext cx="4757705" cy="689009"/>
            <a:chOff x="0" y="0"/>
            <a:chExt cx="1253058" cy="181467"/>
          </a:xfrm>
        </p:grpSpPr>
        <p:sp>
          <p:nvSpPr>
            <p:cNvPr id="13" name="Freeform 13"/>
            <p:cNvSpPr/>
            <p:nvPr/>
          </p:nvSpPr>
          <p:spPr>
            <a:xfrm>
              <a:off x="0" y="0"/>
              <a:ext cx="1253058" cy="181467"/>
            </a:xfrm>
            <a:custGeom>
              <a:avLst/>
              <a:gdLst/>
              <a:ahLst/>
              <a:cxnLst/>
              <a:rect l="l" t="t" r="r" b="b"/>
              <a:pathLst>
                <a:path w="1253058" h="181467">
                  <a:moveTo>
                    <a:pt x="82989" y="0"/>
                  </a:moveTo>
                  <a:lnTo>
                    <a:pt x="1170069" y="0"/>
                  </a:lnTo>
                  <a:cubicBezTo>
                    <a:pt x="1192079" y="0"/>
                    <a:pt x="1213188" y="8743"/>
                    <a:pt x="1228751" y="24307"/>
                  </a:cubicBezTo>
                  <a:cubicBezTo>
                    <a:pt x="1244315" y="39870"/>
                    <a:pt x="1253058" y="60979"/>
                    <a:pt x="1253058" y="82989"/>
                  </a:cubicBezTo>
                  <a:lnTo>
                    <a:pt x="1253058" y="98478"/>
                  </a:lnTo>
                  <a:cubicBezTo>
                    <a:pt x="1253058" y="144312"/>
                    <a:pt x="1215903" y="181467"/>
                    <a:pt x="1170069" y="181467"/>
                  </a:cubicBezTo>
                  <a:lnTo>
                    <a:pt x="82989" y="181467"/>
                  </a:lnTo>
                  <a:cubicBezTo>
                    <a:pt x="60979" y="181467"/>
                    <a:pt x="39870" y="172724"/>
                    <a:pt x="24307" y="157160"/>
                  </a:cubicBezTo>
                  <a:cubicBezTo>
                    <a:pt x="8743" y="141597"/>
                    <a:pt x="0" y="120488"/>
                    <a:pt x="0" y="98478"/>
                  </a:cubicBezTo>
                  <a:lnTo>
                    <a:pt x="0" y="82989"/>
                  </a:lnTo>
                  <a:cubicBezTo>
                    <a:pt x="0" y="60979"/>
                    <a:pt x="8743" y="39870"/>
                    <a:pt x="24307" y="24307"/>
                  </a:cubicBezTo>
                  <a:cubicBezTo>
                    <a:pt x="39870" y="8743"/>
                    <a:pt x="60979" y="0"/>
                    <a:pt x="82989" y="0"/>
                  </a:cubicBezTo>
                  <a:close/>
                </a:path>
              </a:pathLst>
            </a:custGeom>
            <a:solidFill>
              <a:srgbClr val="425C98"/>
            </a:solidFill>
          </p:spPr>
          <p:txBody>
            <a:bodyPr/>
            <a:lstStyle/>
            <a:p>
              <a:endParaRPr lang="en-US"/>
            </a:p>
          </p:txBody>
        </p:sp>
        <p:sp>
          <p:nvSpPr>
            <p:cNvPr id="14" name="TextBox 14"/>
            <p:cNvSpPr txBox="1"/>
            <p:nvPr/>
          </p:nvSpPr>
          <p:spPr>
            <a:xfrm>
              <a:off x="0" y="-38100"/>
              <a:ext cx="1253058" cy="219567"/>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3281540" y="8937161"/>
            <a:ext cx="305535" cy="302202"/>
          </a:xfrm>
          <a:custGeom>
            <a:avLst/>
            <a:gdLst/>
            <a:ahLst/>
            <a:cxnLst/>
            <a:rect l="l" t="t" r="r" b="b"/>
            <a:pathLst>
              <a:path w="305535" h="302202">
                <a:moveTo>
                  <a:pt x="0" y="0"/>
                </a:moveTo>
                <a:lnTo>
                  <a:pt x="305535" y="0"/>
                </a:lnTo>
                <a:lnTo>
                  <a:pt x="305535" y="302202"/>
                </a:lnTo>
                <a:lnTo>
                  <a:pt x="0" y="3022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6" name="Picture 16"/>
          <p:cNvPicPr>
            <a:picLocks noChangeAspect="1"/>
          </p:cNvPicPr>
          <p:nvPr/>
        </p:nvPicPr>
        <p:blipFill>
          <a:blip r:embed="rId15"/>
          <a:stretch>
            <a:fillRect/>
          </a:stretch>
        </p:blipFill>
        <p:spPr>
          <a:xfrm>
            <a:off x="1126939" y="8117309"/>
            <a:ext cx="1918597" cy="1918597"/>
          </a:xfrm>
          <a:prstGeom prst="rect">
            <a:avLst/>
          </a:prstGeom>
        </p:spPr>
      </p:pic>
      <p:sp>
        <p:nvSpPr>
          <p:cNvPr id="17" name="Freeform 17"/>
          <p:cNvSpPr/>
          <p:nvPr/>
        </p:nvSpPr>
        <p:spPr>
          <a:xfrm>
            <a:off x="14277901" y="-464913"/>
            <a:ext cx="4223745" cy="4223745"/>
          </a:xfrm>
          <a:custGeom>
            <a:avLst/>
            <a:gdLst/>
            <a:ahLst/>
            <a:cxnLst/>
            <a:rect l="l" t="t" r="r" b="b"/>
            <a:pathLst>
              <a:path w="4223745" h="4223745">
                <a:moveTo>
                  <a:pt x="0" y="0"/>
                </a:moveTo>
                <a:lnTo>
                  <a:pt x="4223746" y="0"/>
                </a:lnTo>
                <a:lnTo>
                  <a:pt x="4223746" y="4223745"/>
                </a:lnTo>
                <a:lnTo>
                  <a:pt x="0" y="4223745"/>
                </a:lnTo>
                <a:lnTo>
                  <a:pt x="0" y="0"/>
                </a:lnTo>
                <a:close/>
              </a:path>
            </a:pathLst>
          </a:custGeom>
          <a:blipFill>
            <a:blip r:embed="rId16"/>
            <a:stretch>
              <a:fillRect/>
            </a:stretch>
          </a:blipFill>
        </p:spPr>
        <p:txBody>
          <a:bodyPr/>
          <a:lstStyle/>
          <a:p>
            <a:endParaRPr lang="en-US"/>
          </a:p>
        </p:txBody>
      </p:sp>
      <p:sp>
        <p:nvSpPr>
          <p:cNvPr id="18" name="TextBox 18"/>
          <p:cNvSpPr txBox="1"/>
          <p:nvPr/>
        </p:nvSpPr>
        <p:spPr>
          <a:xfrm>
            <a:off x="1840915" y="2303485"/>
            <a:ext cx="9734623" cy="4361182"/>
          </a:xfrm>
          <a:prstGeom prst="rect">
            <a:avLst/>
          </a:prstGeom>
        </p:spPr>
        <p:txBody>
          <a:bodyPr lIns="0" tIns="0" rIns="0" bIns="0" rtlCol="0" anchor="t">
            <a:spAutoFit/>
          </a:bodyPr>
          <a:lstStyle/>
          <a:p>
            <a:pPr algn="l">
              <a:lnSpc>
                <a:spcPts val="11559"/>
              </a:lnSpc>
            </a:pPr>
            <a:r>
              <a:rPr lang="en-US" sz="8499">
                <a:solidFill>
                  <a:srgbClr val="162B58"/>
                </a:solidFill>
                <a:latin typeface="League Spartan"/>
                <a:ea typeface="League Spartan"/>
                <a:cs typeface="League Spartan"/>
                <a:sym typeface="League Spartan"/>
              </a:rPr>
              <a:t>THE IMPORTANCE OF LOCALISATION</a:t>
            </a:r>
          </a:p>
        </p:txBody>
      </p:sp>
      <p:sp>
        <p:nvSpPr>
          <p:cNvPr id="19" name="TextBox 19"/>
          <p:cNvSpPr txBox="1"/>
          <p:nvPr/>
        </p:nvSpPr>
        <p:spPr>
          <a:xfrm>
            <a:off x="2086237" y="6636292"/>
            <a:ext cx="8383990" cy="1232789"/>
          </a:xfrm>
          <a:prstGeom prst="rect">
            <a:avLst/>
          </a:prstGeom>
        </p:spPr>
        <p:txBody>
          <a:bodyPr lIns="0" tIns="0" rIns="0" bIns="0" rtlCol="0" anchor="t">
            <a:spAutoFit/>
          </a:bodyPr>
          <a:lstStyle/>
          <a:p>
            <a:pPr algn="l">
              <a:lnSpc>
                <a:spcPts val="4978"/>
              </a:lnSpc>
            </a:pPr>
            <a:r>
              <a:rPr lang="en-US" sz="3800" b="1">
                <a:solidFill>
                  <a:srgbClr val="021828"/>
                </a:solidFill>
                <a:latin typeface="League Spartan"/>
                <a:ea typeface="League Spartan"/>
                <a:cs typeface="League Spartan"/>
                <a:sym typeface="League Spartan"/>
              </a:rPr>
              <a:t>Presentation by Rai Friedman</a:t>
            </a:r>
          </a:p>
          <a:p>
            <a:pPr algn="l">
              <a:lnSpc>
                <a:spcPts val="4978"/>
              </a:lnSpc>
            </a:pPr>
            <a:r>
              <a:rPr lang="en-US" sz="3800" b="1">
                <a:solidFill>
                  <a:srgbClr val="021828"/>
                </a:solidFill>
                <a:latin typeface="League Spartan"/>
                <a:ea typeface="League Spartan"/>
                <a:cs typeface="League Spartan"/>
                <a:sym typeface="League Spartan"/>
              </a:rPr>
              <a:t>24 May 2025</a:t>
            </a:r>
          </a:p>
        </p:txBody>
      </p:sp>
      <p:sp>
        <p:nvSpPr>
          <p:cNvPr id="20" name="TextBox 20"/>
          <p:cNvSpPr txBox="1"/>
          <p:nvPr/>
        </p:nvSpPr>
        <p:spPr>
          <a:xfrm>
            <a:off x="3675878" y="8918111"/>
            <a:ext cx="3929478" cy="306958"/>
          </a:xfrm>
          <a:prstGeom prst="rect">
            <a:avLst/>
          </a:prstGeom>
        </p:spPr>
        <p:txBody>
          <a:bodyPr lIns="0" tIns="0" rIns="0" bIns="0" rtlCol="0" anchor="t">
            <a:spAutoFit/>
          </a:bodyPr>
          <a:lstStyle/>
          <a:p>
            <a:pPr algn="l">
              <a:lnSpc>
                <a:spcPts val="2413"/>
              </a:lnSpc>
            </a:pPr>
            <a:r>
              <a:rPr lang="en-US" sz="1900">
                <a:solidFill>
                  <a:srgbClr val="FFFFFF"/>
                </a:solidFill>
                <a:latin typeface="Montserrat"/>
                <a:ea typeface="Montserrat"/>
                <a:cs typeface="Montserrat"/>
                <a:sym typeface="Montserrat"/>
              </a:rPr>
              <a:t>www.globalrightsdefenders.org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4420" y="6111873"/>
            <a:ext cx="3919098" cy="3146427"/>
            <a:chOff x="0" y="0"/>
            <a:chExt cx="607171" cy="487464"/>
          </a:xfrm>
        </p:grpSpPr>
        <p:sp>
          <p:nvSpPr>
            <p:cNvPr id="3" name="Freeform 3"/>
            <p:cNvSpPr/>
            <p:nvPr/>
          </p:nvSpPr>
          <p:spPr>
            <a:xfrm>
              <a:off x="0" y="0"/>
              <a:ext cx="607171" cy="487464"/>
            </a:xfrm>
            <a:custGeom>
              <a:avLst/>
              <a:gdLst/>
              <a:ahLst/>
              <a:cxnLst/>
              <a:rect l="l" t="t" r="r" b="b"/>
              <a:pathLst>
                <a:path w="607171" h="487464">
                  <a:moveTo>
                    <a:pt x="31607" y="0"/>
                  </a:moveTo>
                  <a:lnTo>
                    <a:pt x="575564" y="0"/>
                  </a:lnTo>
                  <a:cubicBezTo>
                    <a:pt x="583947" y="0"/>
                    <a:pt x="591986" y="3330"/>
                    <a:pt x="597913" y="9257"/>
                  </a:cubicBezTo>
                  <a:cubicBezTo>
                    <a:pt x="603841" y="15185"/>
                    <a:pt x="607171" y="23224"/>
                    <a:pt x="607171" y="31607"/>
                  </a:cubicBezTo>
                  <a:lnTo>
                    <a:pt x="607171" y="455857"/>
                  </a:lnTo>
                  <a:cubicBezTo>
                    <a:pt x="607171" y="464240"/>
                    <a:pt x="603841" y="472279"/>
                    <a:pt x="597913" y="478206"/>
                  </a:cubicBezTo>
                  <a:cubicBezTo>
                    <a:pt x="591986" y="484134"/>
                    <a:pt x="583947" y="487464"/>
                    <a:pt x="575564" y="487464"/>
                  </a:cubicBezTo>
                  <a:lnTo>
                    <a:pt x="31607" y="487464"/>
                  </a:lnTo>
                  <a:cubicBezTo>
                    <a:pt x="23224" y="487464"/>
                    <a:pt x="15185" y="484134"/>
                    <a:pt x="9257" y="478206"/>
                  </a:cubicBezTo>
                  <a:cubicBezTo>
                    <a:pt x="3330" y="472279"/>
                    <a:pt x="0" y="464240"/>
                    <a:pt x="0" y="455857"/>
                  </a:cubicBezTo>
                  <a:lnTo>
                    <a:pt x="0" y="31607"/>
                  </a:lnTo>
                  <a:cubicBezTo>
                    <a:pt x="0" y="23224"/>
                    <a:pt x="3330" y="15185"/>
                    <a:pt x="9257" y="9257"/>
                  </a:cubicBezTo>
                  <a:cubicBezTo>
                    <a:pt x="15185" y="3330"/>
                    <a:pt x="23224" y="0"/>
                    <a:pt x="31607" y="0"/>
                  </a:cubicBezTo>
                  <a:close/>
                </a:path>
              </a:pathLst>
            </a:custGeom>
            <a:blipFill>
              <a:blip r:embed="rId2"/>
              <a:stretch>
                <a:fillRect l="-6466" r="-36434"/>
              </a:stretch>
            </a:blipFill>
          </p:spPr>
          <p:txBody>
            <a:bodyPr/>
            <a:lstStyle/>
            <a:p>
              <a:endParaRPr lang="en-US"/>
            </a:p>
          </p:txBody>
        </p:sp>
      </p:grpSp>
      <p:grpSp>
        <p:nvGrpSpPr>
          <p:cNvPr id="4" name="Group 4"/>
          <p:cNvGrpSpPr/>
          <p:nvPr/>
        </p:nvGrpSpPr>
        <p:grpSpPr>
          <a:xfrm>
            <a:off x="8692311" y="6111873"/>
            <a:ext cx="3919098" cy="3147056"/>
            <a:chOff x="0" y="0"/>
            <a:chExt cx="607171" cy="487561"/>
          </a:xfrm>
        </p:grpSpPr>
        <p:sp>
          <p:nvSpPr>
            <p:cNvPr id="5" name="Freeform 5"/>
            <p:cNvSpPr/>
            <p:nvPr/>
          </p:nvSpPr>
          <p:spPr>
            <a:xfrm>
              <a:off x="0" y="0"/>
              <a:ext cx="607171" cy="487561"/>
            </a:xfrm>
            <a:custGeom>
              <a:avLst/>
              <a:gdLst/>
              <a:ahLst/>
              <a:cxnLst/>
              <a:rect l="l" t="t" r="r" b="b"/>
              <a:pathLst>
                <a:path w="607171" h="487561">
                  <a:moveTo>
                    <a:pt x="31607" y="0"/>
                  </a:moveTo>
                  <a:lnTo>
                    <a:pt x="575564" y="0"/>
                  </a:lnTo>
                  <a:cubicBezTo>
                    <a:pt x="583947" y="0"/>
                    <a:pt x="591986" y="3330"/>
                    <a:pt x="597913" y="9257"/>
                  </a:cubicBezTo>
                  <a:cubicBezTo>
                    <a:pt x="603841" y="15185"/>
                    <a:pt x="607171" y="23224"/>
                    <a:pt x="607171" y="31607"/>
                  </a:cubicBezTo>
                  <a:lnTo>
                    <a:pt x="607171" y="455954"/>
                  </a:lnTo>
                  <a:cubicBezTo>
                    <a:pt x="607171" y="473410"/>
                    <a:pt x="593020" y="487561"/>
                    <a:pt x="575564" y="487561"/>
                  </a:cubicBezTo>
                  <a:lnTo>
                    <a:pt x="31607" y="487561"/>
                  </a:lnTo>
                  <a:cubicBezTo>
                    <a:pt x="23224" y="487561"/>
                    <a:pt x="15185" y="484231"/>
                    <a:pt x="9257" y="478304"/>
                  </a:cubicBezTo>
                  <a:cubicBezTo>
                    <a:pt x="3330" y="472376"/>
                    <a:pt x="0" y="464337"/>
                    <a:pt x="0" y="455954"/>
                  </a:cubicBezTo>
                  <a:lnTo>
                    <a:pt x="0" y="31607"/>
                  </a:lnTo>
                  <a:cubicBezTo>
                    <a:pt x="0" y="23224"/>
                    <a:pt x="3330" y="15185"/>
                    <a:pt x="9257" y="9257"/>
                  </a:cubicBezTo>
                  <a:cubicBezTo>
                    <a:pt x="15185" y="3330"/>
                    <a:pt x="23224" y="0"/>
                    <a:pt x="31607" y="0"/>
                  </a:cubicBezTo>
                  <a:close/>
                </a:path>
              </a:pathLst>
            </a:custGeom>
            <a:blipFill>
              <a:blip r:embed="rId3"/>
              <a:stretch>
                <a:fillRect t="-21126" b="-45117"/>
              </a:stretch>
            </a:blipFill>
          </p:spPr>
          <p:txBody>
            <a:bodyPr/>
            <a:lstStyle/>
            <a:p>
              <a:endParaRPr lang="en-US"/>
            </a:p>
          </p:txBody>
        </p:sp>
      </p:grpSp>
      <p:grpSp>
        <p:nvGrpSpPr>
          <p:cNvPr id="6" name="Group 6"/>
          <p:cNvGrpSpPr/>
          <p:nvPr/>
        </p:nvGrpSpPr>
        <p:grpSpPr>
          <a:xfrm>
            <a:off x="13340202" y="6111873"/>
            <a:ext cx="3919098" cy="3147056"/>
            <a:chOff x="0" y="0"/>
            <a:chExt cx="607171" cy="487561"/>
          </a:xfrm>
        </p:grpSpPr>
        <p:sp>
          <p:nvSpPr>
            <p:cNvPr id="7" name="Freeform 7"/>
            <p:cNvSpPr/>
            <p:nvPr/>
          </p:nvSpPr>
          <p:spPr>
            <a:xfrm>
              <a:off x="0" y="0"/>
              <a:ext cx="607171" cy="487561"/>
            </a:xfrm>
            <a:custGeom>
              <a:avLst/>
              <a:gdLst/>
              <a:ahLst/>
              <a:cxnLst/>
              <a:rect l="l" t="t" r="r" b="b"/>
              <a:pathLst>
                <a:path w="607171" h="487561">
                  <a:moveTo>
                    <a:pt x="31607" y="0"/>
                  </a:moveTo>
                  <a:lnTo>
                    <a:pt x="575564" y="0"/>
                  </a:lnTo>
                  <a:cubicBezTo>
                    <a:pt x="583947" y="0"/>
                    <a:pt x="591986" y="3330"/>
                    <a:pt x="597913" y="9257"/>
                  </a:cubicBezTo>
                  <a:cubicBezTo>
                    <a:pt x="603841" y="15185"/>
                    <a:pt x="607171" y="23224"/>
                    <a:pt x="607171" y="31607"/>
                  </a:cubicBezTo>
                  <a:lnTo>
                    <a:pt x="607171" y="455954"/>
                  </a:lnTo>
                  <a:cubicBezTo>
                    <a:pt x="607171" y="473410"/>
                    <a:pt x="593020" y="487561"/>
                    <a:pt x="575564" y="487561"/>
                  </a:cubicBezTo>
                  <a:lnTo>
                    <a:pt x="31607" y="487561"/>
                  </a:lnTo>
                  <a:cubicBezTo>
                    <a:pt x="23224" y="487561"/>
                    <a:pt x="15185" y="484231"/>
                    <a:pt x="9257" y="478304"/>
                  </a:cubicBezTo>
                  <a:cubicBezTo>
                    <a:pt x="3330" y="472376"/>
                    <a:pt x="0" y="464337"/>
                    <a:pt x="0" y="455954"/>
                  </a:cubicBezTo>
                  <a:lnTo>
                    <a:pt x="0" y="31607"/>
                  </a:lnTo>
                  <a:cubicBezTo>
                    <a:pt x="0" y="23224"/>
                    <a:pt x="3330" y="15185"/>
                    <a:pt x="9257" y="9257"/>
                  </a:cubicBezTo>
                  <a:cubicBezTo>
                    <a:pt x="15185" y="3330"/>
                    <a:pt x="23224" y="0"/>
                    <a:pt x="31607" y="0"/>
                  </a:cubicBezTo>
                  <a:close/>
                </a:path>
              </a:pathLst>
            </a:custGeom>
            <a:blipFill>
              <a:blip r:embed="rId4"/>
              <a:stretch>
                <a:fillRect b="-86628"/>
              </a:stretch>
            </a:blipFill>
          </p:spPr>
          <p:txBody>
            <a:bodyPr/>
            <a:lstStyle/>
            <a:p>
              <a:endParaRPr lang="en-US"/>
            </a:p>
          </p:txBody>
        </p:sp>
      </p:grpSp>
      <p:grpSp>
        <p:nvGrpSpPr>
          <p:cNvPr id="8" name="Group 8"/>
          <p:cNvGrpSpPr/>
          <p:nvPr/>
        </p:nvGrpSpPr>
        <p:grpSpPr>
          <a:xfrm>
            <a:off x="-394817" y="2782372"/>
            <a:ext cx="3353620" cy="5894830"/>
            <a:chOff x="0" y="0"/>
            <a:chExt cx="883258" cy="1552548"/>
          </a:xfrm>
        </p:grpSpPr>
        <p:sp>
          <p:nvSpPr>
            <p:cNvPr id="9" name="Freeform 9"/>
            <p:cNvSpPr/>
            <p:nvPr/>
          </p:nvSpPr>
          <p:spPr>
            <a:xfrm>
              <a:off x="0" y="0"/>
              <a:ext cx="883258" cy="1552548"/>
            </a:xfrm>
            <a:custGeom>
              <a:avLst/>
              <a:gdLst/>
              <a:ahLst/>
              <a:cxnLst/>
              <a:rect l="l" t="t" r="r" b="b"/>
              <a:pathLst>
                <a:path w="883258" h="1552548">
                  <a:moveTo>
                    <a:pt x="136203" y="0"/>
                  </a:moveTo>
                  <a:lnTo>
                    <a:pt x="747055" y="0"/>
                  </a:lnTo>
                  <a:cubicBezTo>
                    <a:pt x="822278" y="0"/>
                    <a:pt x="883258" y="60980"/>
                    <a:pt x="883258" y="136203"/>
                  </a:cubicBezTo>
                  <a:lnTo>
                    <a:pt x="883258" y="1416345"/>
                  </a:lnTo>
                  <a:cubicBezTo>
                    <a:pt x="883258" y="1452468"/>
                    <a:pt x="868908" y="1487112"/>
                    <a:pt x="843365" y="1512655"/>
                  </a:cubicBezTo>
                  <a:cubicBezTo>
                    <a:pt x="817822" y="1538198"/>
                    <a:pt x="783178" y="1552548"/>
                    <a:pt x="747055" y="1552548"/>
                  </a:cubicBezTo>
                  <a:lnTo>
                    <a:pt x="136203" y="1552548"/>
                  </a:lnTo>
                  <a:cubicBezTo>
                    <a:pt x="100080" y="1552548"/>
                    <a:pt x="65436" y="1538198"/>
                    <a:pt x="39893" y="1512655"/>
                  </a:cubicBezTo>
                  <a:cubicBezTo>
                    <a:pt x="14350" y="1487112"/>
                    <a:pt x="0" y="1452468"/>
                    <a:pt x="0" y="1416345"/>
                  </a:cubicBezTo>
                  <a:lnTo>
                    <a:pt x="0" y="136203"/>
                  </a:lnTo>
                  <a:cubicBezTo>
                    <a:pt x="0" y="100080"/>
                    <a:pt x="14350" y="65436"/>
                    <a:pt x="39893" y="39893"/>
                  </a:cubicBezTo>
                  <a:cubicBezTo>
                    <a:pt x="65436" y="14350"/>
                    <a:pt x="100080" y="0"/>
                    <a:pt x="136203" y="0"/>
                  </a:cubicBezTo>
                  <a:close/>
                </a:path>
              </a:pathLst>
            </a:custGeom>
            <a:solidFill>
              <a:srgbClr val="D4D9E6"/>
            </a:solidFill>
            <a:ln cap="rnd">
              <a:noFill/>
              <a:prstDash val="solid"/>
              <a:round/>
            </a:ln>
          </p:spPr>
          <p:txBody>
            <a:bodyPr/>
            <a:lstStyle/>
            <a:p>
              <a:endParaRPr lang="en-US"/>
            </a:p>
          </p:txBody>
        </p:sp>
        <p:sp>
          <p:nvSpPr>
            <p:cNvPr id="10" name="TextBox 10"/>
            <p:cNvSpPr txBox="1"/>
            <p:nvPr/>
          </p:nvSpPr>
          <p:spPr>
            <a:xfrm>
              <a:off x="0" y="-38100"/>
              <a:ext cx="883258" cy="1590648"/>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11" name="TextBox 11"/>
          <p:cNvSpPr txBox="1"/>
          <p:nvPr/>
        </p:nvSpPr>
        <p:spPr>
          <a:xfrm>
            <a:off x="9484864" y="289814"/>
            <a:ext cx="7710675" cy="1668272"/>
          </a:xfrm>
          <a:prstGeom prst="rect">
            <a:avLst/>
          </a:prstGeom>
        </p:spPr>
        <p:txBody>
          <a:bodyPr lIns="0" tIns="0" rIns="0" bIns="0" rtlCol="0" anchor="t">
            <a:spAutoFit/>
          </a:bodyPr>
          <a:lstStyle/>
          <a:p>
            <a:pPr marL="0" lvl="0" indent="0" algn="r">
              <a:lnSpc>
                <a:spcPts val="6603"/>
              </a:lnSpc>
              <a:spcBef>
                <a:spcPct val="0"/>
              </a:spcBef>
            </a:pPr>
            <a:r>
              <a:rPr lang="en-US" sz="5199" b="1">
                <a:solidFill>
                  <a:srgbClr val="162B58"/>
                </a:solidFill>
                <a:latin typeface="League Spartan"/>
                <a:ea typeface="League Spartan"/>
                <a:cs typeface="League Spartan"/>
                <a:sym typeface="League Spartan"/>
              </a:rPr>
              <a:t>Advantages of Local Actors</a:t>
            </a:r>
          </a:p>
        </p:txBody>
      </p:sp>
      <p:sp>
        <p:nvSpPr>
          <p:cNvPr id="12" name="TextBox 12"/>
          <p:cNvSpPr txBox="1"/>
          <p:nvPr/>
        </p:nvSpPr>
        <p:spPr>
          <a:xfrm>
            <a:off x="4044420" y="2243582"/>
            <a:ext cx="13214880" cy="1544318"/>
          </a:xfrm>
          <a:prstGeom prst="rect">
            <a:avLst/>
          </a:prstGeom>
        </p:spPr>
        <p:txBody>
          <a:bodyPr lIns="0" tIns="0" rIns="0" bIns="0" rtlCol="0" anchor="t">
            <a:spAutoFit/>
          </a:bodyPr>
          <a:lstStyle/>
          <a:p>
            <a:pPr marL="0" lvl="0" indent="0" algn="just">
              <a:lnSpc>
                <a:spcPts val="3080"/>
              </a:lnSpc>
              <a:spcBef>
                <a:spcPct val="0"/>
              </a:spcBef>
            </a:pPr>
            <a:r>
              <a:rPr lang="en-US" sz="2200" b="1">
                <a:solidFill>
                  <a:srgbClr val="021828"/>
                </a:solidFill>
                <a:latin typeface="Montserrat Bold"/>
                <a:ea typeface="Montserrat Bold"/>
                <a:cs typeface="Montserrat Bold"/>
                <a:sym typeface="Montserrat Bold"/>
              </a:rPr>
              <a:t>Loc</a:t>
            </a:r>
            <a:r>
              <a:rPr lang="en-US" sz="2200" b="1" u="none" strike="noStrike">
                <a:solidFill>
                  <a:srgbClr val="021828"/>
                </a:solidFill>
                <a:latin typeface="Montserrat Bold"/>
                <a:ea typeface="Montserrat Bold"/>
                <a:cs typeface="Montserrat Bold"/>
                <a:sym typeface="Montserrat Bold"/>
              </a:rPr>
              <a:t>al Actors such as Refugee-led Organisations (RLO) should be funded over large international organizations since it can lead to more effective, equitable and sustainable development and humanitarian outcomes for the following key reasons:</a:t>
            </a:r>
          </a:p>
          <a:p>
            <a:pPr marL="0" lvl="0" indent="0" algn="just">
              <a:lnSpc>
                <a:spcPts val="3080"/>
              </a:lnSpc>
              <a:spcBef>
                <a:spcPct val="0"/>
              </a:spcBef>
            </a:pPr>
            <a:endParaRPr lang="en-US" sz="2200" b="1" u="none" strike="noStrike">
              <a:solidFill>
                <a:srgbClr val="021828"/>
              </a:solidFill>
              <a:latin typeface="Montserrat Bold"/>
              <a:ea typeface="Montserrat Bold"/>
              <a:cs typeface="Montserrat Bold"/>
              <a:sym typeface="Montserrat Bold"/>
            </a:endParaRPr>
          </a:p>
        </p:txBody>
      </p:sp>
      <p:sp>
        <p:nvSpPr>
          <p:cNvPr id="13" name="TextBox 13"/>
          <p:cNvSpPr txBox="1"/>
          <p:nvPr/>
        </p:nvSpPr>
        <p:spPr>
          <a:xfrm>
            <a:off x="4044420" y="5105400"/>
            <a:ext cx="3919098" cy="692148"/>
          </a:xfrm>
          <a:prstGeom prst="rect">
            <a:avLst/>
          </a:prstGeom>
        </p:spPr>
        <p:txBody>
          <a:bodyPr lIns="0" tIns="0" rIns="0" bIns="0" rtlCol="0" anchor="t">
            <a:spAutoFit/>
          </a:bodyPr>
          <a:lstStyle/>
          <a:p>
            <a:pPr algn="l">
              <a:lnSpc>
                <a:spcPts val="2800"/>
              </a:lnSpc>
            </a:pPr>
            <a:r>
              <a:rPr lang="en-US" sz="2000" b="1">
                <a:solidFill>
                  <a:srgbClr val="162B58"/>
                </a:solidFill>
                <a:latin typeface="Montserrat Ultra-Bold"/>
                <a:ea typeface="Montserrat Ultra-Bold"/>
                <a:cs typeface="Montserrat Ultra-Bold"/>
                <a:sym typeface="Montserrat Ultra-Bold"/>
              </a:rPr>
              <a:t>Local Knowledge and Contextual Understanding</a:t>
            </a:r>
          </a:p>
        </p:txBody>
      </p:sp>
      <p:sp>
        <p:nvSpPr>
          <p:cNvPr id="14" name="TextBox 14"/>
          <p:cNvSpPr txBox="1"/>
          <p:nvPr/>
        </p:nvSpPr>
        <p:spPr>
          <a:xfrm>
            <a:off x="8692311" y="5105400"/>
            <a:ext cx="3919098" cy="692148"/>
          </a:xfrm>
          <a:prstGeom prst="rect">
            <a:avLst/>
          </a:prstGeom>
        </p:spPr>
        <p:txBody>
          <a:bodyPr lIns="0" tIns="0" rIns="0" bIns="0" rtlCol="0" anchor="t">
            <a:spAutoFit/>
          </a:bodyPr>
          <a:lstStyle/>
          <a:p>
            <a:pPr algn="l">
              <a:lnSpc>
                <a:spcPts val="2800"/>
              </a:lnSpc>
            </a:pPr>
            <a:r>
              <a:rPr lang="en-US" sz="2000" b="1">
                <a:solidFill>
                  <a:srgbClr val="162B58"/>
                </a:solidFill>
                <a:latin typeface="Montserrat Ultra-Bold"/>
                <a:ea typeface="Montserrat Ultra-Bold"/>
                <a:cs typeface="Montserrat Ultra-Bold"/>
                <a:sym typeface="Montserrat Ultra-Bold"/>
              </a:rPr>
              <a:t>Trust &amp; Access to Communities They Serve</a:t>
            </a:r>
          </a:p>
        </p:txBody>
      </p:sp>
      <p:sp>
        <p:nvSpPr>
          <p:cNvPr id="15" name="TextBox 15"/>
          <p:cNvSpPr txBox="1"/>
          <p:nvPr/>
        </p:nvSpPr>
        <p:spPr>
          <a:xfrm>
            <a:off x="13344834" y="5012238"/>
            <a:ext cx="3919098" cy="692148"/>
          </a:xfrm>
          <a:prstGeom prst="rect">
            <a:avLst/>
          </a:prstGeom>
        </p:spPr>
        <p:txBody>
          <a:bodyPr lIns="0" tIns="0" rIns="0" bIns="0" rtlCol="0" anchor="t">
            <a:spAutoFit/>
          </a:bodyPr>
          <a:lstStyle/>
          <a:p>
            <a:pPr algn="l">
              <a:lnSpc>
                <a:spcPts val="2800"/>
              </a:lnSpc>
            </a:pPr>
            <a:r>
              <a:rPr lang="en-US" sz="2000" b="1">
                <a:solidFill>
                  <a:srgbClr val="162B58"/>
                </a:solidFill>
                <a:latin typeface="Montserrat Ultra-Bold"/>
                <a:ea typeface="Montserrat Ultra-Bold"/>
                <a:cs typeface="Montserrat Ultra-Bold"/>
                <a:sym typeface="Montserrat Ultra-Bold"/>
              </a:rPr>
              <a:t>Cost-Effectiveness &amp; Faster Response Time</a:t>
            </a:r>
          </a:p>
        </p:txBody>
      </p:sp>
      <p:grpSp>
        <p:nvGrpSpPr>
          <p:cNvPr id="16" name="Group 16"/>
          <p:cNvGrpSpPr/>
          <p:nvPr/>
        </p:nvGrpSpPr>
        <p:grpSpPr>
          <a:xfrm>
            <a:off x="4044420" y="3787900"/>
            <a:ext cx="10339134" cy="1043351"/>
            <a:chOff x="0" y="0"/>
            <a:chExt cx="13785511" cy="1391135"/>
          </a:xfrm>
        </p:grpSpPr>
        <p:sp>
          <p:nvSpPr>
            <p:cNvPr id="17" name="AutoShape 17"/>
            <p:cNvSpPr/>
            <p:nvPr/>
          </p:nvSpPr>
          <p:spPr>
            <a:xfrm flipV="1">
              <a:off x="1385758" y="695568"/>
              <a:ext cx="12399754" cy="0"/>
            </a:xfrm>
            <a:prstGeom prst="line">
              <a:avLst/>
            </a:prstGeom>
            <a:ln w="50800" cap="flat">
              <a:solidFill>
                <a:srgbClr val="425C98"/>
              </a:solidFill>
              <a:prstDash val="solid"/>
              <a:headEnd type="none" w="sm" len="sm"/>
              <a:tailEnd type="none" w="sm" len="sm"/>
            </a:ln>
          </p:spPr>
          <p:txBody>
            <a:bodyPr/>
            <a:lstStyle/>
            <a:p>
              <a:endParaRPr lang="en-US"/>
            </a:p>
          </p:txBody>
        </p:sp>
        <p:grpSp>
          <p:nvGrpSpPr>
            <p:cNvPr id="18" name="Group 18"/>
            <p:cNvGrpSpPr/>
            <p:nvPr/>
          </p:nvGrpSpPr>
          <p:grpSpPr>
            <a:xfrm>
              <a:off x="0" y="0"/>
              <a:ext cx="1391135" cy="139113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C98"/>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800"/>
                  </a:lnSpc>
                </a:pPr>
                <a:endParaRPr/>
              </a:p>
            </p:txBody>
          </p:sp>
        </p:grpSp>
        <p:grpSp>
          <p:nvGrpSpPr>
            <p:cNvPr id="21" name="Group 21"/>
            <p:cNvGrpSpPr/>
            <p:nvPr/>
          </p:nvGrpSpPr>
          <p:grpSpPr>
            <a:xfrm>
              <a:off x="6197188" y="0"/>
              <a:ext cx="1391135" cy="139113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C98"/>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800"/>
                  </a:lnSpc>
                </a:pPr>
                <a:endParaRPr/>
              </a:p>
            </p:txBody>
          </p:sp>
        </p:grpSp>
        <p:grpSp>
          <p:nvGrpSpPr>
            <p:cNvPr id="24" name="Group 24"/>
            <p:cNvGrpSpPr/>
            <p:nvPr/>
          </p:nvGrpSpPr>
          <p:grpSpPr>
            <a:xfrm>
              <a:off x="12394376" y="0"/>
              <a:ext cx="1391135" cy="139113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C98"/>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800"/>
                  </a:lnSpc>
                </a:pPr>
                <a:endParaRPr/>
              </a:p>
            </p:txBody>
          </p:sp>
        </p:grpSp>
        <p:sp>
          <p:nvSpPr>
            <p:cNvPr id="27" name="Freeform 27"/>
            <p:cNvSpPr/>
            <p:nvPr/>
          </p:nvSpPr>
          <p:spPr>
            <a:xfrm rot="5400000">
              <a:off x="435709" y="435709"/>
              <a:ext cx="519717" cy="519717"/>
            </a:xfrm>
            <a:custGeom>
              <a:avLst/>
              <a:gdLst/>
              <a:ahLst/>
              <a:cxnLst/>
              <a:rect l="l" t="t" r="r" b="b"/>
              <a:pathLst>
                <a:path w="519717" h="519717">
                  <a:moveTo>
                    <a:pt x="0" y="0"/>
                  </a:moveTo>
                  <a:lnTo>
                    <a:pt x="519717" y="0"/>
                  </a:lnTo>
                  <a:lnTo>
                    <a:pt x="519717" y="519717"/>
                  </a:lnTo>
                  <a:lnTo>
                    <a:pt x="0" y="519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28"/>
            <p:cNvSpPr/>
            <p:nvPr/>
          </p:nvSpPr>
          <p:spPr>
            <a:xfrm rot="5400000">
              <a:off x="6632897" y="435709"/>
              <a:ext cx="519717" cy="519717"/>
            </a:xfrm>
            <a:custGeom>
              <a:avLst/>
              <a:gdLst/>
              <a:ahLst/>
              <a:cxnLst/>
              <a:rect l="l" t="t" r="r" b="b"/>
              <a:pathLst>
                <a:path w="519717" h="519717">
                  <a:moveTo>
                    <a:pt x="0" y="0"/>
                  </a:moveTo>
                  <a:lnTo>
                    <a:pt x="519717" y="0"/>
                  </a:lnTo>
                  <a:lnTo>
                    <a:pt x="519717" y="519717"/>
                  </a:lnTo>
                  <a:lnTo>
                    <a:pt x="0" y="519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29"/>
            <p:cNvSpPr/>
            <p:nvPr/>
          </p:nvSpPr>
          <p:spPr>
            <a:xfrm rot="5400000">
              <a:off x="12830085" y="435709"/>
              <a:ext cx="519717" cy="519717"/>
            </a:xfrm>
            <a:custGeom>
              <a:avLst/>
              <a:gdLst/>
              <a:ahLst/>
              <a:cxnLst/>
              <a:rect l="l" t="t" r="r" b="b"/>
              <a:pathLst>
                <a:path w="519717" h="519717">
                  <a:moveTo>
                    <a:pt x="0" y="0"/>
                  </a:moveTo>
                  <a:lnTo>
                    <a:pt x="519717" y="0"/>
                  </a:lnTo>
                  <a:lnTo>
                    <a:pt x="519717" y="519717"/>
                  </a:lnTo>
                  <a:lnTo>
                    <a:pt x="0" y="519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30" name="Freeform 30"/>
          <p:cNvSpPr/>
          <p:nvPr/>
        </p:nvSpPr>
        <p:spPr>
          <a:xfrm>
            <a:off x="4044420" y="-1848214"/>
            <a:ext cx="3691868" cy="3691868"/>
          </a:xfrm>
          <a:custGeom>
            <a:avLst/>
            <a:gdLst/>
            <a:ahLst/>
            <a:cxnLst/>
            <a:rect l="l" t="t" r="r" b="b"/>
            <a:pathLst>
              <a:path w="3691868" h="3691868">
                <a:moveTo>
                  <a:pt x="0" y="0"/>
                </a:moveTo>
                <a:lnTo>
                  <a:pt x="3691867" y="0"/>
                </a:lnTo>
                <a:lnTo>
                  <a:pt x="3691867" y="3691868"/>
                </a:lnTo>
                <a:lnTo>
                  <a:pt x="0" y="36918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1" name="Freeform 31"/>
          <p:cNvSpPr/>
          <p:nvPr/>
        </p:nvSpPr>
        <p:spPr>
          <a:xfrm>
            <a:off x="3396943" y="1028700"/>
            <a:ext cx="647477" cy="647477"/>
          </a:xfrm>
          <a:custGeom>
            <a:avLst/>
            <a:gdLst/>
            <a:ahLst/>
            <a:cxnLst/>
            <a:rect l="l" t="t" r="r" b="b"/>
            <a:pathLst>
              <a:path w="647477" h="647477">
                <a:moveTo>
                  <a:pt x="0" y="0"/>
                </a:moveTo>
                <a:lnTo>
                  <a:pt x="647477" y="0"/>
                </a:lnTo>
                <a:lnTo>
                  <a:pt x="647477" y="647477"/>
                </a:lnTo>
                <a:lnTo>
                  <a:pt x="0" y="6474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4817" y="2782372"/>
            <a:ext cx="3353620" cy="5894830"/>
            <a:chOff x="0" y="0"/>
            <a:chExt cx="883258" cy="1552548"/>
          </a:xfrm>
        </p:grpSpPr>
        <p:sp>
          <p:nvSpPr>
            <p:cNvPr id="3" name="Freeform 3"/>
            <p:cNvSpPr/>
            <p:nvPr/>
          </p:nvSpPr>
          <p:spPr>
            <a:xfrm>
              <a:off x="0" y="0"/>
              <a:ext cx="883258" cy="1552548"/>
            </a:xfrm>
            <a:custGeom>
              <a:avLst/>
              <a:gdLst/>
              <a:ahLst/>
              <a:cxnLst/>
              <a:rect l="l" t="t" r="r" b="b"/>
              <a:pathLst>
                <a:path w="883258" h="1552548">
                  <a:moveTo>
                    <a:pt x="136203" y="0"/>
                  </a:moveTo>
                  <a:lnTo>
                    <a:pt x="747055" y="0"/>
                  </a:lnTo>
                  <a:cubicBezTo>
                    <a:pt x="822278" y="0"/>
                    <a:pt x="883258" y="60980"/>
                    <a:pt x="883258" y="136203"/>
                  </a:cubicBezTo>
                  <a:lnTo>
                    <a:pt x="883258" y="1416345"/>
                  </a:lnTo>
                  <a:cubicBezTo>
                    <a:pt x="883258" y="1452468"/>
                    <a:pt x="868908" y="1487112"/>
                    <a:pt x="843365" y="1512655"/>
                  </a:cubicBezTo>
                  <a:cubicBezTo>
                    <a:pt x="817822" y="1538198"/>
                    <a:pt x="783178" y="1552548"/>
                    <a:pt x="747055" y="1552548"/>
                  </a:cubicBezTo>
                  <a:lnTo>
                    <a:pt x="136203" y="1552548"/>
                  </a:lnTo>
                  <a:cubicBezTo>
                    <a:pt x="100080" y="1552548"/>
                    <a:pt x="65436" y="1538198"/>
                    <a:pt x="39893" y="1512655"/>
                  </a:cubicBezTo>
                  <a:cubicBezTo>
                    <a:pt x="14350" y="1487112"/>
                    <a:pt x="0" y="1452468"/>
                    <a:pt x="0" y="1416345"/>
                  </a:cubicBezTo>
                  <a:lnTo>
                    <a:pt x="0" y="136203"/>
                  </a:lnTo>
                  <a:cubicBezTo>
                    <a:pt x="0" y="100080"/>
                    <a:pt x="14350" y="65436"/>
                    <a:pt x="39893" y="39893"/>
                  </a:cubicBezTo>
                  <a:cubicBezTo>
                    <a:pt x="65436" y="14350"/>
                    <a:pt x="100080" y="0"/>
                    <a:pt x="136203" y="0"/>
                  </a:cubicBezTo>
                  <a:close/>
                </a:path>
              </a:pathLst>
            </a:custGeom>
            <a:solidFill>
              <a:srgbClr val="D4D9E6"/>
            </a:solidFill>
            <a:ln cap="rnd">
              <a:noFill/>
              <a:prstDash val="solid"/>
              <a:round/>
            </a:ln>
          </p:spPr>
          <p:txBody>
            <a:bodyPr/>
            <a:lstStyle/>
            <a:p>
              <a:endParaRPr lang="en-US"/>
            </a:p>
          </p:txBody>
        </p:sp>
        <p:sp>
          <p:nvSpPr>
            <p:cNvPr id="4" name="TextBox 4"/>
            <p:cNvSpPr txBox="1"/>
            <p:nvPr/>
          </p:nvSpPr>
          <p:spPr>
            <a:xfrm>
              <a:off x="0" y="-38100"/>
              <a:ext cx="883258" cy="1590648"/>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5" name="TextBox 5"/>
          <p:cNvSpPr txBox="1"/>
          <p:nvPr/>
        </p:nvSpPr>
        <p:spPr>
          <a:xfrm>
            <a:off x="9484864" y="289814"/>
            <a:ext cx="7710675" cy="1668272"/>
          </a:xfrm>
          <a:prstGeom prst="rect">
            <a:avLst/>
          </a:prstGeom>
        </p:spPr>
        <p:txBody>
          <a:bodyPr lIns="0" tIns="0" rIns="0" bIns="0" rtlCol="0" anchor="t">
            <a:spAutoFit/>
          </a:bodyPr>
          <a:lstStyle/>
          <a:p>
            <a:pPr marL="0" lvl="0" indent="0" algn="r">
              <a:lnSpc>
                <a:spcPts val="6603"/>
              </a:lnSpc>
              <a:spcBef>
                <a:spcPct val="0"/>
              </a:spcBef>
            </a:pPr>
            <a:r>
              <a:rPr lang="en-US" sz="5199" b="1">
                <a:solidFill>
                  <a:srgbClr val="162B58"/>
                </a:solidFill>
                <a:latin typeface="League Spartan"/>
                <a:ea typeface="League Spartan"/>
                <a:cs typeface="League Spartan"/>
                <a:sym typeface="League Spartan"/>
              </a:rPr>
              <a:t>Advantages of Local Actors</a:t>
            </a:r>
          </a:p>
        </p:txBody>
      </p:sp>
      <p:grpSp>
        <p:nvGrpSpPr>
          <p:cNvPr id="6" name="Group 6"/>
          <p:cNvGrpSpPr/>
          <p:nvPr/>
        </p:nvGrpSpPr>
        <p:grpSpPr>
          <a:xfrm>
            <a:off x="4044420" y="2182594"/>
            <a:ext cx="13219513" cy="5471029"/>
            <a:chOff x="0" y="0"/>
            <a:chExt cx="17626017" cy="7294705"/>
          </a:xfrm>
        </p:grpSpPr>
        <p:grpSp>
          <p:nvGrpSpPr>
            <p:cNvPr id="7" name="Group 7"/>
            <p:cNvGrpSpPr/>
            <p:nvPr/>
          </p:nvGrpSpPr>
          <p:grpSpPr>
            <a:xfrm>
              <a:off x="0" y="3098631"/>
              <a:ext cx="5225464" cy="4195236"/>
              <a:chOff x="0" y="0"/>
              <a:chExt cx="607171" cy="487464"/>
            </a:xfrm>
          </p:grpSpPr>
          <p:sp>
            <p:nvSpPr>
              <p:cNvPr id="8" name="Freeform 8"/>
              <p:cNvSpPr/>
              <p:nvPr/>
            </p:nvSpPr>
            <p:spPr>
              <a:xfrm>
                <a:off x="0" y="0"/>
                <a:ext cx="607171" cy="487464"/>
              </a:xfrm>
              <a:custGeom>
                <a:avLst/>
                <a:gdLst/>
                <a:ahLst/>
                <a:cxnLst/>
                <a:rect l="l" t="t" r="r" b="b"/>
                <a:pathLst>
                  <a:path w="607171" h="487464">
                    <a:moveTo>
                      <a:pt x="31607" y="0"/>
                    </a:moveTo>
                    <a:lnTo>
                      <a:pt x="575564" y="0"/>
                    </a:lnTo>
                    <a:cubicBezTo>
                      <a:pt x="583947" y="0"/>
                      <a:pt x="591986" y="3330"/>
                      <a:pt x="597913" y="9257"/>
                    </a:cubicBezTo>
                    <a:cubicBezTo>
                      <a:pt x="603841" y="15185"/>
                      <a:pt x="607171" y="23224"/>
                      <a:pt x="607171" y="31607"/>
                    </a:cubicBezTo>
                    <a:lnTo>
                      <a:pt x="607171" y="455857"/>
                    </a:lnTo>
                    <a:cubicBezTo>
                      <a:pt x="607171" y="464240"/>
                      <a:pt x="603841" y="472279"/>
                      <a:pt x="597913" y="478206"/>
                    </a:cubicBezTo>
                    <a:cubicBezTo>
                      <a:pt x="591986" y="484134"/>
                      <a:pt x="583947" y="487464"/>
                      <a:pt x="575564" y="487464"/>
                    </a:cubicBezTo>
                    <a:lnTo>
                      <a:pt x="31607" y="487464"/>
                    </a:lnTo>
                    <a:cubicBezTo>
                      <a:pt x="23224" y="487464"/>
                      <a:pt x="15185" y="484134"/>
                      <a:pt x="9257" y="478206"/>
                    </a:cubicBezTo>
                    <a:cubicBezTo>
                      <a:pt x="3330" y="472279"/>
                      <a:pt x="0" y="464240"/>
                      <a:pt x="0" y="455857"/>
                    </a:cubicBezTo>
                    <a:lnTo>
                      <a:pt x="0" y="31607"/>
                    </a:lnTo>
                    <a:cubicBezTo>
                      <a:pt x="0" y="23224"/>
                      <a:pt x="3330" y="15185"/>
                      <a:pt x="9257" y="9257"/>
                    </a:cubicBezTo>
                    <a:cubicBezTo>
                      <a:pt x="15185" y="3330"/>
                      <a:pt x="23224" y="0"/>
                      <a:pt x="31607" y="0"/>
                    </a:cubicBezTo>
                    <a:close/>
                  </a:path>
                </a:pathLst>
              </a:custGeom>
              <a:blipFill>
                <a:blip r:embed="rId2"/>
                <a:stretch>
                  <a:fillRect l="-1348" r="-34517"/>
                </a:stretch>
              </a:blipFill>
            </p:spPr>
            <p:txBody>
              <a:bodyPr/>
              <a:lstStyle/>
              <a:p>
                <a:endParaRPr lang="en-US"/>
              </a:p>
            </p:txBody>
          </p:sp>
        </p:grpSp>
        <p:grpSp>
          <p:nvGrpSpPr>
            <p:cNvPr id="9" name="Group 9"/>
            <p:cNvGrpSpPr/>
            <p:nvPr/>
          </p:nvGrpSpPr>
          <p:grpSpPr>
            <a:xfrm>
              <a:off x="6197188" y="3098631"/>
              <a:ext cx="5225464" cy="4196074"/>
              <a:chOff x="0" y="0"/>
              <a:chExt cx="607171" cy="487561"/>
            </a:xfrm>
          </p:grpSpPr>
          <p:sp>
            <p:nvSpPr>
              <p:cNvPr id="10" name="Freeform 10"/>
              <p:cNvSpPr/>
              <p:nvPr/>
            </p:nvSpPr>
            <p:spPr>
              <a:xfrm>
                <a:off x="0" y="0"/>
                <a:ext cx="607171" cy="487561"/>
              </a:xfrm>
              <a:custGeom>
                <a:avLst/>
                <a:gdLst/>
                <a:ahLst/>
                <a:cxnLst/>
                <a:rect l="l" t="t" r="r" b="b"/>
                <a:pathLst>
                  <a:path w="607171" h="487561">
                    <a:moveTo>
                      <a:pt x="31607" y="0"/>
                    </a:moveTo>
                    <a:lnTo>
                      <a:pt x="575564" y="0"/>
                    </a:lnTo>
                    <a:cubicBezTo>
                      <a:pt x="583947" y="0"/>
                      <a:pt x="591986" y="3330"/>
                      <a:pt x="597913" y="9257"/>
                    </a:cubicBezTo>
                    <a:cubicBezTo>
                      <a:pt x="603841" y="15185"/>
                      <a:pt x="607171" y="23224"/>
                      <a:pt x="607171" y="31607"/>
                    </a:cubicBezTo>
                    <a:lnTo>
                      <a:pt x="607171" y="455954"/>
                    </a:lnTo>
                    <a:cubicBezTo>
                      <a:pt x="607171" y="473410"/>
                      <a:pt x="593020" y="487561"/>
                      <a:pt x="575564" y="487561"/>
                    </a:cubicBezTo>
                    <a:lnTo>
                      <a:pt x="31607" y="487561"/>
                    </a:lnTo>
                    <a:cubicBezTo>
                      <a:pt x="23224" y="487561"/>
                      <a:pt x="15185" y="484231"/>
                      <a:pt x="9257" y="478304"/>
                    </a:cubicBezTo>
                    <a:cubicBezTo>
                      <a:pt x="3330" y="472376"/>
                      <a:pt x="0" y="464337"/>
                      <a:pt x="0" y="455954"/>
                    </a:cubicBezTo>
                    <a:lnTo>
                      <a:pt x="0" y="31607"/>
                    </a:lnTo>
                    <a:cubicBezTo>
                      <a:pt x="0" y="23224"/>
                      <a:pt x="3330" y="15185"/>
                      <a:pt x="9257" y="9257"/>
                    </a:cubicBezTo>
                    <a:cubicBezTo>
                      <a:pt x="15185" y="3330"/>
                      <a:pt x="23224" y="0"/>
                      <a:pt x="31607" y="0"/>
                    </a:cubicBezTo>
                    <a:close/>
                  </a:path>
                </a:pathLst>
              </a:custGeom>
              <a:blipFill>
                <a:blip r:embed="rId3"/>
                <a:stretch>
                  <a:fillRect l="-7601" r="-22679"/>
                </a:stretch>
              </a:blipFill>
            </p:spPr>
            <p:txBody>
              <a:bodyPr/>
              <a:lstStyle/>
              <a:p>
                <a:endParaRPr lang="en-US"/>
              </a:p>
            </p:txBody>
          </p:sp>
        </p:grpSp>
        <p:grpSp>
          <p:nvGrpSpPr>
            <p:cNvPr id="11" name="Group 11"/>
            <p:cNvGrpSpPr/>
            <p:nvPr/>
          </p:nvGrpSpPr>
          <p:grpSpPr>
            <a:xfrm>
              <a:off x="12394376" y="3098631"/>
              <a:ext cx="5225464" cy="4196074"/>
              <a:chOff x="0" y="0"/>
              <a:chExt cx="607171" cy="487561"/>
            </a:xfrm>
          </p:grpSpPr>
          <p:sp>
            <p:nvSpPr>
              <p:cNvPr id="12" name="Freeform 12"/>
              <p:cNvSpPr/>
              <p:nvPr/>
            </p:nvSpPr>
            <p:spPr>
              <a:xfrm>
                <a:off x="0" y="0"/>
                <a:ext cx="607171" cy="487561"/>
              </a:xfrm>
              <a:custGeom>
                <a:avLst/>
                <a:gdLst/>
                <a:ahLst/>
                <a:cxnLst/>
                <a:rect l="l" t="t" r="r" b="b"/>
                <a:pathLst>
                  <a:path w="607171" h="487561">
                    <a:moveTo>
                      <a:pt x="31607" y="0"/>
                    </a:moveTo>
                    <a:lnTo>
                      <a:pt x="575564" y="0"/>
                    </a:lnTo>
                    <a:cubicBezTo>
                      <a:pt x="583947" y="0"/>
                      <a:pt x="591986" y="3330"/>
                      <a:pt x="597913" y="9257"/>
                    </a:cubicBezTo>
                    <a:cubicBezTo>
                      <a:pt x="603841" y="15185"/>
                      <a:pt x="607171" y="23224"/>
                      <a:pt x="607171" y="31607"/>
                    </a:cubicBezTo>
                    <a:lnTo>
                      <a:pt x="607171" y="455954"/>
                    </a:lnTo>
                    <a:cubicBezTo>
                      <a:pt x="607171" y="473410"/>
                      <a:pt x="593020" y="487561"/>
                      <a:pt x="575564" y="487561"/>
                    </a:cubicBezTo>
                    <a:lnTo>
                      <a:pt x="31607" y="487561"/>
                    </a:lnTo>
                    <a:cubicBezTo>
                      <a:pt x="23224" y="487561"/>
                      <a:pt x="15185" y="484231"/>
                      <a:pt x="9257" y="478304"/>
                    </a:cubicBezTo>
                    <a:cubicBezTo>
                      <a:pt x="3330" y="472376"/>
                      <a:pt x="0" y="464337"/>
                      <a:pt x="0" y="455954"/>
                    </a:cubicBezTo>
                    <a:lnTo>
                      <a:pt x="0" y="31607"/>
                    </a:lnTo>
                    <a:cubicBezTo>
                      <a:pt x="0" y="23224"/>
                      <a:pt x="3330" y="15185"/>
                      <a:pt x="9257" y="9257"/>
                    </a:cubicBezTo>
                    <a:cubicBezTo>
                      <a:pt x="15185" y="3330"/>
                      <a:pt x="23224" y="0"/>
                      <a:pt x="31607" y="0"/>
                    </a:cubicBezTo>
                    <a:close/>
                  </a:path>
                </a:pathLst>
              </a:custGeom>
              <a:blipFill>
                <a:blip r:embed="rId4"/>
                <a:stretch>
                  <a:fillRect l="-21464" r="-21464"/>
                </a:stretch>
              </a:blipFill>
            </p:spPr>
            <p:txBody>
              <a:bodyPr/>
              <a:lstStyle/>
              <a:p>
                <a:endParaRPr lang="en-US"/>
              </a:p>
            </p:txBody>
          </p:sp>
        </p:grpSp>
        <p:sp>
          <p:nvSpPr>
            <p:cNvPr id="13" name="TextBox 13"/>
            <p:cNvSpPr txBox="1"/>
            <p:nvPr/>
          </p:nvSpPr>
          <p:spPr>
            <a:xfrm>
              <a:off x="0" y="1769367"/>
              <a:ext cx="5225464" cy="910164"/>
            </a:xfrm>
            <a:prstGeom prst="rect">
              <a:avLst/>
            </a:prstGeom>
          </p:spPr>
          <p:txBody>
            <a:bodyPr lIns="0" tIns="0" rIns="0" bIns="0" rtlCol="0" anchor="t">
              <a:spAutoFit/>
            </a:bodyPr>
            <a:lstStyle/>
            <a:p>
              <a:pPr algn="l">
                <a:lnSpc>
                  <a:spcPts val="2800"/>
                </a:lnSpc>
              </a:pPr>
              <a:r>
                <a:rPr lang="en-US" sz="2000" b="1">
                  <a:solidFill>
                    <a:srgbClr val="162B58"/>
                  </a:solidFill>
                  <a:latin typeface="Montserrat Ultra-Bold"/>
                  <a:ea typeface="Montserrat Ultra-Bold"/>
                  <a:cs typeface="Montserrat Ultra-Bold"/>
                  <a:sym typeface="Montserrat Ultra-Bold"/>
                </a:rPr>
                <a:t>Capacity-Building and Sustainability</a:t>
              </a:r>
            </a:p>
          </p:txBody>
        </p:sp>
        <p:sp>
          <p:nvSpPr>
            <p:cNvPr id="14" name="TextBox 14"/>
            <p:cNvSpPr txBox="1"/>
            <p:nvPr/>
          </p:nvSpPr>
          <p:spPr>
            <a:xfrm>
              <a:off x="6197188" y="1769367"/>
              <a:ext cx="5225464" cy="440264"/>
            </a:xfrm>
            <a:prstGeom prst="rect">
              <a:avLst/>
            </a:prstGeom>
          </p:spPr>
          <p:txBody>
            <a:bodyPr lIns="0" tIns="0" rIns="0" bIns="0" rtlCol="0" anchor="t">
              <a:spAutoFit/>
            </a:bodyPr>
            <a:lstStyle/>
            <a:p>
              <a:pPr algn="l">
                <a:lnSpc>
                  <a:spcPts val="2800"/>
                </a:lnSpc>
              </a:pPr>
              <a:r>
                <a:rPr lang="en-US" sz="2000" b="1">
                  <a:solidFill>
                    <a:srgbClr val="162B58"/>
                  </a:solidFill>
                  <a:latin typeface="Montserrat Ultra-Bold"/>
                  <a:ea typeface="Montserrat Ultra-Bold"/>
                  <a:cs typeface="Montserrat Ultra-Bold"/>
                  <a:sym typeface="Montserrat Ultra-Bold"/>
                </a:rPr>
                <a:t>Accountability &amp; Equity</a:t>
              </a:r>
            </a:p>
          </p:txBody>
        </p:sp>
        <p:sp>
          <p:nvSpPr>
            <p:cNvPr id="15" name="TextBox 15"/>
            <p:cNvSpPr txBox="1"/>
            <p:nvPr/>
          </p:nvSpPr>
          <p:spPr>
            <a:xfrm>
              <a:off x="12400553" y="1645151"/>
              <a:ext cx="5225464" cy="910164"/>
            </a:xfrm>
            <a:prstGeom prst="rect">
              <a:avLst/>
            </a:prstGeom>
          </p:spPr>
          <p:txBody>
            <a:bodyPr lIns="0" tIns="0" rIns="0" bIns="0" rtlCol="0" anchor="t">
              <a:spAutoFit/>
            </a:bodyPr>
            <a:lstStyle/>
            <a:p>
              <a:pPr algn="l">
                <a:lnSpc>
                  <a:spcPts val="2800"/>
                </a:lnSpc>
              </a:pPr>
              <a:r>
                <a:rPr lang="en-US" sz="2000" b="1">
                  <a:solidFill>
                    <a:srgbClr val="162B58"/>
                  </a:solidFill>
                  <a:latin typeface="Montserrat Ultra-Bold"/>
                  <a:ea typeface="Montserrat Ultra-Bold"/>
                  <a:cs typeface="Montserrat Ultra-Bold"/>
                  <a:sym typeface="Montserrat Ultra-Bold"/>
                </a:rPr>
                <a:t>Aligns with Global Commitments</a:t>
              </a:r>
            </a:p>
          </p:txBody>
        </p:sp>
        <p:sp>
          <p:nvSpPr>
            <p:cNvPr id="16" name="AutoShape 16"/>
            <p:cNvSpPr/>
            <p:nvPr/>
          </p:nvSpPr>
          <p:spPr>
            <a:xfrm flipV="1">
              <a:off x="1385758" y="695568"/>
              <a:ext cx="12399754" cy="0"/>
            </a:xfrm>
            <a:prstGeom prst="line">
              <a:avLst/>
            </a:prstGeom>
            <a:ln w="50800" cap="flat">
              <a:solidFill>
                <a:srgbClr val="425C98"/>
              </a:solidFill>
              <a:prstDash val="solid"/>
              <a:headEnd type="none" w="sm" len="sm"/>
              <a:tailEnd type="none" w="sm" len="sm"/>
            </a:ln>
          </p:spPr>
          <p:txBody>
            <a:bodyPr/>
            <a:lstStyle/>
            <a:p>
              <a:endParaRPr lang="en-US"/>
            </a:p>
          </p:txBody>
        </p:sp>
        <p:grpSp>
          <p:nvGrpSpPr>
            <p:cNvPr id="17" name="Group 17"/>
            <p:cNvGrpSpPr/>
            <p:nvPr/>
          </p:nvGrpSpPr>
          <p:grpSpPr>
            <a:xfrm>
              <a:off x="0" y="0"/>
              <a:ext cx="1391135" cy="139113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C98"/>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a:off x="6197188" y="0"/>
              <a:ext cx="1391135" cy="139113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C98"/>
              </a:solidFill>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800"/>
                  </a:lnSpc>
                </a:pPr>
                <a:endParaRPr/>
              </a:p>
            </p:txBody>
          </p:sp>
        </p:grpSp>
        <p:grpSp>
          <p:nvGrpSpPr>
            <p:cNvPr id="23" name="Group 23"/>
            <p:cNvGrpSpPr/>
            <p:nvPr/>
          </p:nvGrpSpPr>
          <p:grpSpPr>
            <a:xfrm>
              <a:off x="12394376" y="0"/>
              <a:ext cx="1391135" cy="139113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C98"/>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800"/>
                  </a:lnSpc>
                </a:pPr>
                <a:endParaRPr/>
              </a:p>
            </p:txBody>
          </p:sp>
        </p:grpSp>
        <p:sp>
          <p:nvSpPr>
            <p:cNvPr id="26" name="Freeform 26"/>
            <p:cNvSpPr/>
            <p:nvPr/>
          </p:nvSpPr>
          <p:spPr>
            <a:xfrm rot="5400000">
              <a:off x="435709" y="435709"/>
              <a:ext cx="519717" cy="519717"/>
            </a:xfrm>
            <a:custGeom>
              <a:avLst/>
              <a:gdLst/>
              <a:ahLst/>
              <a:cxnLst/>
              <a:rect l="l" t="t" r="r" b="b"/>
              <a:pathLst>
                <a:path w="519717" h="519717">
                  <a:moveTo>
                    <a:pt x="0" y="0"/>
                  </a:moveTo>
                  <a:lnTo>
                    <a:pt x="519717" y="0"/>
                  </a:lnTo>
                  <a:lnTo>
                    <a:pt x="519717" y="519717"/>
                  </a:lnTo>
                  <a:lnTo>
                    <a:pt x="0" y="519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27"/>
            <p:cNvSpPr/>
            <p:nvPr/>
          </p:nvSpPr>
          <p:spPr>
            <a:xfrm rot="5400000">
              <a:off x="6632897" y="435709"/>
              <a:ext cx="519717" cy="519717"/>
            </a:xfrm>
            <a:custGeom>
              <a:avLst/>
              <a:gdLst/>
              <a:ahLst/>
              <a:cxnLst/>
              <a:rect l="l" t="t" r="r" b="b"/>
              <a:pathLst>
                <a:path w="519717" h="519717">
                  <a:moveTo>
                    <a:pt x="0" y="0"/>
                  </a:moveTo>
                  <a:lnTo>
                    <a:pt x="519717" y="0"/>
                  </a:lnTo>
                  <a:lnTo>
                    <a:pt x="519717" y="519717"/>
                  </a:lnTo>
                  <a:lnTo>
                    <a:pt x="0" y="519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28"/>
            <p:cNvSpPr/>
            <p:nvPr/>
          </p:nvSpPr>
          <p:spPr>
            <a:xfrm rot="5400000">
              <a:off x="12830085" y="435709"/>
              <a:ext cx="519717" cy="519717"/>
            </a:xfrm>
            <a:custGeom>
              <a:avLst/>
              <a:gdLst/>
              <a:ahLst/>
              <a:cxnLst/>
              <a:rect l="l" t="t" r="r" b="b"/>
              <a:pathLst>
                <a:path w="519717" h="519717">
                  <a:moveTo>
                    <a:pt x="0" y="0"/>
                  </a:moveTo>
                  <a:lnTo>
                    <a:pt x="519717" y="0"/>
                  </a:lnTo>
                  <a:lnTo>
                    <a:pt x="519717" y="519717"/>
                  </a:lnTo>
                  <a:lnTo>
                    <a:pt x="0" y="519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9" name="Freeform 29"/>
          <p:cNvSpPr/>
          <p:nvPr/>
        </p:nvSpPr>
        <p:spPr>
          <a:xfrm>
            <a:off x="4044420" y="-1848214"/>
            <a:ext cx="3691868" cy="3691868"/>
          </a:xfrm>
          <a:custGeom>
            <a:avLst/>
            <a:gdLst/>
            <a:ahLst/>
            <a:cxnLst/>
            <a:rect l="l" t="t" r="r" b="b"/>
            <a:pathLst>
              <a:path w="3691868" h="3691868">
                <a:moveTo>
                  <a:pt x="0" y="0"/>
                </a:moveTo>
                <a:lnTo>
                  <a:pt x="3691867" y="0"/>
                </a:lnTo>
                <a:lnTo>
                  <a:pt x="3691867" y="3691868"/>
                </a:lnTo>
                <a:lnTo>
                  <a:pt x="0" y="36918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30"/>
          <p:cNvSpPr/>
          <p:nvPr/>
        </p:nvSpPr>
        <p:spPr>
          <a:xfrm>
            <a:off x="3396943" y="1028700"/>
            <a:ext cx="647477" cy="647477"/>
          </a:xfrm>
          <a:custGeom>
            <a:avLst/>
            <a:gdLst/>
            <a:ahLst/>
            <a:cxnLst/>
            <a:rect l="l" t="t" r="r" b="b"/>
            <a:pathLst>
              <a:path w="647477" h="647477">
                <a:moveTo>
                  <a:pt x="0" y="0"/>
                </a:moveTo>
                <a:lnTo>
                  <a:pt x="647477" y="0"/>
                </a:lnTo>
                <a:lnTo>
                  <a:pt x="647477" y="647477"/>
                </a:lnTo>
                <a:lnTo>
                  <a:pt x="0" y="6474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657" y="5581838"/>
            <a:ext cx="5650143" cy="3676462"/>
            <a:chOff x="0" y="0"/>
            <a:chExt cx="1488104" cy="968286"/>
          </a:xfrm>
        </p:grpSpPr>
        <p:sp>
          <p:nvSpPr>
            <p:cNvPr id="3" name="Freeform 3"/>
            <p:cNvSpPr/>
            <p:nvPr/>
          </p:nvSpPr>
          <p:spPr>
            <a:xfrm>
              <a:off x="0" y="0"/>
              <a:ext cx="1488104" cy="968286"/>
            </a:xfrm>
            <a:custGeom>
              <a:avLst/>
              <a:gdLst/>
              <a:ahLst/>
              <a:cxnLst/>
              <a:rect l="l" t="t" r="r" b="b"/>
              <a:pathLst>
                <a:path w="1488104" h="968286">
                  <a:moveTo>
                    <a:pt x="0" y="0"/>
                  </a:moveTo>
                  <a:lnTo>
                    <a:pt x="1488104" y="0"/>
                  </a:lnTo>
                  <a:lnTo>
                    <a:pt x="1488104" y="968286"/>
                  </a:lnTo>
                  <a:lnTo>
                    <a:pt x="0" y="968286"/>
                  </a:lnTo>
                  <a:close/>
                </a:path>
              </a:pathLst>
            </a:custGeom>
            <a:solidFill>
              <a:srgbClr val="FFA66E"/>
            </a:solidFill>
          </p:spPr>
          <p:txBody>
            <a:bodyPr/>
            <a:lstStyle/>
            <a:p>
              <a:endParaRPr lang="en-US"/>
            </a:p>
          </p:txBody>
        </p:sp>
        <p:sp>
          <p:nvSpPr>
            <p:cNvPr id="4" name="TextBox 4"/>
            <p:cNvSpPr txBox="1"/>
            <p:nvPr/>
          </p:nvSpPr>
          <p:spPr>
            <a:xfrm>
              <a:off x="0" y="-38100"/>
              <a:ext cx="1488104" cy="1006386"/>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2663831" y="5460793"/>
            <a:ext cx="3918553" cy="391855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51352" t="-12175" r="-56075" b="-4360"/>
              </a:stretch>
            </a:blipFill>
          </p:spPr>
          <p:txBody>
            <a:bodyPr/>
            <a:lstStyle/>
            <a:p>
              <a:endParaRPr lang="en-US"/>
            </a:p>
          </p:txBody>
        </p:sp>
      </p:grpSp>
      <p:sp>
        <p:nvSpPr>
          <p:cNvPr id="7" name="Freeform 7"/>
          <p:cNvSpPr/>
          <p:nvPr/>
        </p:nvSpPr>
        <p:spPr>
          <a:xfrm>
            <a:off x="12367814" y="-1205189"/>
            <a:ext cx="3691868" cy="3691868"/>
          </a:xfrm>
          <a:custGeom>
            <a:avLst/>
            <a:gdLst/>
            <a:ahLst/>
            <a:cxnLst/>
            <a:rect l="l" t="t" r="r" b="b"/>
            <a:pathLst>
              <a:path w="3691868" h="3691868">
                <a:moveTo>
                  <a:pt x="0" y="0"/>
                </a:moveTo>
                <a:lnTo>
                  <a:pt x="3691867" y="0"/>
                </a:lnTo>
                <a:lnTo>
                  <a:pt x="3691867" y="3691868"/>
                </a:lnTo>
                <a:lnTo>
                  <a:pt x="0" y="36918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4384203" y="0"/>
            <a:ext cx="3903797" cy="10287000"/>
            <a:chOff x="0" y="0"/>
            <a:chExt cx="604800" cy="1593725"/>
          </a:xfrm>
        </p:grpSpPr>
        <p:sp>
          <p:nvSpPr>
            <p:cNvPr id="9" name="Freeform 9"/>
            <p:cNvSpPr/>
            <p:nvPr/>
          </p:nvSpPr>
          <p:spPr>
            <a:xfrm>
              <a:off x="0" y="0"/>
              <a:ext cx="604800" cy="1593725"/>
            </a:xfrm>
            <a:custGeom>
              <a:avLst/>
              <a:gdLst/>
              <a:ahLst/>
              <a:cxnLst/>
              <a:rect l="l" t="t" r="r" b="b"/>
              <a:pathLst>
                <a:path w="604800" h="1593725">
                  <a:moveTo>
                    <a:pt x="0" y="0"/>
                  </a:moveTo>
                  <a:lnTo>
                    <a:pt x="604800" y="0"/>
                  </a:lnTo>
                  <a:lnTo>
                    <a:pt x="604800" y="1593725"/>
                  </a:lnTo>
                  <a:lnTo>
                    <a:pt x="0" y="1593725"/>
                  </a:lnTo>
                  <a:close/>
                </a:path>
              </a:pathLst>
            </a:custGeom>
            <a:blipFill>
              <a:blip r:embed="rId5"/>
              <a:stretch>
                <a:fillRect l="-24023" r="-24023"/>
              </a:stretch>
            </a:blipFill>
          </p:spPr>
          <p:txBody>
            <a:bodyPr/>
            <a:lstStyle/>
            <a:p>
              <a:endParaRPr lang="en-US"/>
            </a:p>
          </p:txBody>
        </p:sp>
      </p:grpSp>
      <p:sp>
        <p:nvSpPr>
          <p:cNvPr id="10" name="TextBox 10"/>
          <p:cNvSpPr txBox="1"/>
          <p:nvPr/>
        </p:nvSpPr>
        <p:spPr>
          <a:xfrm>
            <a:off x="282089" y="3115870"/>
            <a:ext cx="6809128" cy="1153793"/>
          </a:xfrm>
          <a:prstGeom prst="rect">
            <a:avLst/>
          </a:prstGeom>
        </p:spPr>
        <p:txBody>
          <a:bodyPr lIns="0" tIns="0" rIns="0" bIns="0" rtlCol="0" anchor="t">
            <a:spAutoFit/>
          </a:bodyPr>
          <a:lstStyle/>
          <a:p>
            <a:pPr marL="0" lvl="0" indent="0" algn="just">
              <a:lnSpc>
                <a:spcPts val="3080"/>
              </a:lnSpc>
              <a:spcBef>
                <a:spcPct val="0"/>
              </a:spcBef>
            </a:pPr>
            <a:r>
              <a:rPr lang="en-US" sz="2200" b="1">
                <a:solidFill>
                  <a:srgbClr val="021828"/>
                </a:solidFill>
                <a:latin typeface="Montserrat Bold"/>
                <a:ea typeface="Montserrat Bold"/>
                <a:cs typeface="Montserrat Bold"/>
                <a:sym typeface="Montserrat Bold"/>
              </a:rPr>
              <a:t>Prioritizing local actors rebalances power, by increasing impact, and fostering systems that are more just, effective, and resilient. </a:t>
            </a:r>
          </a:p>
        </p:txBody>
      </p:sp>
      <p:grpSp>
        <p:nvGrpSpPr>
          <p:cNvPr id="11" name="Group 11"/>
          <p:cNvGrpSpPr/>
          <p:nvPr/>
        </p:nvGrpSpPr>
        <p:grpSpPr>
          <a:xfrm>
            <a:off x="8716131" y="4269663"/>
            <a:ext cx="4240722" cy="574051"/>
            <a:chOff x="0" y="0"/>
            <a:chExt cx="1295215" cy="175329"/>
          </a:xfrm>
        </p:grpSpPr>
        <p:sp>
          <p:nvSpPr>
            <p:cNvPr id="12" name="Freeform 12"/>
            <p:cNvSpPr/>
            <p:nvPr/>
          </p:nvSpPr>
          <p:spPr>
            <a:xfrm>
              <a:off x="0" y="0"/>
              <a:ext cx="1295215" cy="175329"/>
            </a:xfrm>
            <a:custGeom>
              <a:avLst/>
              <a:gdLst/>
              <a:ahLst/>
              <a:cxnLst/>
              <a:rect l="l" t="t" r="r" b="b"/>
              <a:pathLst>
                <a:path w="1295215" h="175329">
                  <a:moveTo>
                    <a:pt x="87664" y="0"/>
                  </a:moveTo>
                  <a:lnTo>
                    <a:pt x="1207551" y="0"/>
                  </a:lnTo>
                  <a:cubicBezTo>
                    <a:pt x="1230801" y="0"/>
                    <a:pt x="1253098" y="9236"/>
                    <a:pt x="1269539" y="25676"/>
                  </a:cubicBezTo>
                  <a:cubicBezTo>
                    <a:pt x="1285979" y="42117"/>
                    <a:pt x="1295215" y="64414"/>
                    <a:pt x="1295215" y="87664"/>
                  </a:cubicBezTo>
                  <a:lnTo>
                    <a:pt x="1295215" y="87664"/>
                  </a:lnTo>
                  <a:cubicBezTo>
                    <a:pt x="1295215" y="136080"/>
                    <a:pt x="1255966" y="175329"/>
                    <a:pt x="1207551" y="175329"/>
                  </a:cubicBezTo>
                  <a:lnTo>
                    <a:pt x="87664" y="175329"/>
                  </a:lnTo>
                  <a:cubicBezTo>
                    <a:pt x="64414" y="175329"/>
                    <a:pt x="42117" y="166093"/>
                    <a:pt x="25676" y="149652"/>
                  </a:cubicBezTo>
                  <a:cubicBezTo>
                    <a:pt x="9236" y="133212"/>
                    <a:pt x="0" y="110914"/>
                    <a:pt x="0" y="87664"/>
                  </a:cubicBezTo>
                  <a:lnTo>
                    <a:pt x="0" y="87664"/>
                  </a:lnTo>
                  <a:cubicBezTo>
                    <a:pt x="0" y="64414"/>
                    <a:pt x="9236" y="42117"/>
                    <a:pt x="25676" y="25676"/>
                  </a:cubicBezTo>
                  <a:cubicBezTo>
                    <a:pt x="42117" y="9236"/>
                    <a:pt x="64414" y="0"/>
                    <a:pt x="87664" y="0"/>
                  </a:cubicBezTo>
                  <a:close/>
                </a:path>
              </a:pathLst>
            </a:custGeom>
            <a:solidFill>
              <a:srgbClr val="425C98"/>
            </a:solidFill>
          </p:spPr>
          <p:txBody>
            <a:bodyPr/>
            <a:lstStyle/>
            <a:p>
              <a:endParaRPr lang="en-US"/>
            </a:p>
          </p:txBody>
        </p:sp>
        <p:sp>
          <p:nvSpPr>
            <p:cNvPr id="13" name="TextBox 13"/>
            <p:cNvSpPr txBox="1"/>
            <p:nvPr/>
          </p:nvSpPr>
          <p:spPr>
            <a:xfrm>
              <a:off x="0" y="-38100"/>
              <a:ext cx="1295215" cy="213429"/>
            </a:xfrm>
            <a:prstGeom prst="rect">
              <a:avLst/>
            </a:prstGeom>
          </p:spPr>
          <p:txBody>
            <a:bodyPr lIns="43806" tIns="43806" rIns="43806" bIns="43806" rtlCol="0" anchor="ctr"/>
            <a:lstStyle/>
            <a:p>
              <a:pPr algn="ctr">
                <a:lnSpc>
                  <a:spcPts val="2800"/>
                </a:lnSpc>
              </a:pPr>
              <a:endParaRPr/>
            </a:p>
          </p:txBody>
        </p:sp>
      </p:grpSp>
      <p:grpSp>
        <p:nvGrpSpPr>
          <p:cNvPr id="14" name="Group 14"/>
          <p:cNvGrpSpPr/>
          <p:nvPr/>
        </p:nvGrpSpPr>
        <p:grpSpPr>
          <a:xfrm>
            <a:off x="8755812" y="640745"/>
            <a:ext cx="4240722" cy="574051"/>
            <a:chOff x="0" y="0"/>
            <a:chExt cx="1295215" cy="175329"/>
          </a:xfrm>
        </p:grpSpPr>
        <p:sp>
          <p:nvSpPr>
            <p:cNvPr id="15" name="Freeform 15"/>
            <p:cNvSpPr/>
            <p:nvPr/>
          </p:nvSpPr>
          <p:spPr>
            <a:xfrm>
              <a:off x="0" y="0"/>
              <a:ext cx="1295215" cy="175329"/>
            </a:xfrm>
            <a:custGeom>
              <a:avLst/>
              <a:gdLst/>
              <a:ahLst/>
              <a:cxnLst/>
              <a:rect l="l" t="t" r="r" b="b"/>
              <a:pathLst>
                <a:path w="1295215" h="175329">
                  <a:moveTo>
                    <a:pt x="87664" y="0"/>
                  </a:moveTo>
                  <a:lnTo>
                    <a:pt x="1207551" y="0"/>
                  </a:lnTo>
                  <a:cubicBezTo>
                    <a:pt x="1230801" y="0"/>
                    <a:pt x="1253098" y="9236"/>
                    <a:pt x="1269539" y="25676"/>
                  </a:cubicBezTo>
                  <a:cubicBezTo>
                    <a:pt x="1285979" y="42117"/>
                    <a:pt x="1295215" y="64414"/>
                    <a:pt x="1295215" y="87664"/>
                  </a:cubicBezTo>
                  <a:lnTo>
                    <a:pt x="1295215" y="87664"/>
                  </a:lnTo>
                  <a:cubicBezTo>
                    <a:pt x="1295215" y="136080"/>
                    <a:pt x="1255966" y="175329"/>
                    <a:pt x="1207551" y="175329"/>
                  </a:cubicBezTo>
                  <a:lnTo>
                    <a:pt x="87664" y="175329"/>
                  </a:lnTo>
                  <a:cubicBezTo>
                    <a:pt x="64414" y="175329"/>
                    <a:pt x="42117" y="166093"/>
                    <a:pt x="25676" y="149652"/>
                  </a:cubicBezTo>
                  <a:cubicBezTo>
                    <a:pt x="9236" y="133212"/>
                    <a:pt x="0" y="110914"/>
                    <a:pt x="0" y="87664"/>
                  </a:cubicBezTo>
                  <a:lnTo>
                    <a:pt x="0" y="87664"/>
                  </a:lnTo>
                  <a:cubicBezTo>
                    <a:pt x="0" y="64414"/>
                    <a:pt x="9236" y="42117"/>
                    <a:pt x="25676" y="25676"/>
                  </a:cubicBezTo>
                  <a:cubicBezTo>
                    <a:pt x="42117" y="9236"/>
                    <a:pt x="64414" y="0"/>
                    <a:pt x="87664" y="0"/>
                  </a:cubicBezTo>
                  <a:close/>
                </a:path>
              </a:pathLst>
            </a:custGeom>
            <a:solidFill>
              <a:srgbClr val="425C98"/>
            </a:solidFill>
          </p:spPr>
          <p:txBody>
            <a:bodyPr/>
            <a:lstStyle/>
            <a:p>
              <a:endParaRPr lang="en-US"/>
            </a:p>
          </p:txBody>
        </p:sp>
        <p:sp>
          <p:nvSpPr>
            <p:cNvPr id="16" name="TextBox 16"/>
            <p:cNvSpPr txBox="1"/>
            <p:nvPr/>
          </p:nvSpPr>
          <p:spPr>
            <a:xfrm>
              <a:off x="0" y="-38100"/>
              <a:ext cx="1295215" cy="213429"/>
            </a:xfrm>
            <a:prstGeom prst="rect">
              <a:avLst/>
            </a:prstGeom>
          </p:spPr>
          <p:txBody>
            <a:bodyPr lIns="43806" tIns="43806" rIns="43806" bIns="43806" rtlCol="0" anchor="ctr"/>
            <a:lstStyle/>
            <a:p>
              <a:pPr algn="ctr">
                <a:lnSpc>
                  <a:spcPts val="2800"/>
                </a:lnSpc>
              </a:pPr>
              <a:endParaRPr/>
            </a:p>
          </p:txBody>
        </p:sp>
      </p:grpSp>
      <p:sp>
        <p:nvSpPr>
          <p:cNvPr id="17" name="Freeform 17"/>
          <p:cNvSpPr/>
          <p:nvPr/>
        </p:nvSpPr>
        <p:spPr>
          <a:xfrm>
            <a:off x="7992764" y="640745"/>
            <a:ext cx="574051" cy="574051"/>
          </a:xfrm>
          <a:custGeom>
            <a:avLst/>
            <a:gdLst/>
            <a:ahLst/>
            <a:cxnLst/>
            <a:rect l="l" t="t" r="r" b="b"/>
            <a:pathLst>
              <a:path w="574051" h="574051">
                <a:moveTo>
                  <a:pt x="0" y="0"/>
                </a:moveTo>
                <a:lnTo>
                  <a:pt x="574051" y="0"/>
                </a:lnTo>
                <a:lnTo>
                  <a:pt x="574051" y="574051"/>
                </a:lnTo>
                <a:lnTo>
                  <a:pt x="0" y="5740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7992764" y="4273666"/>
            <a:ext cx="574051" cy="574051"/>
          </a:xfrm>
          <a:custGeom>
            <a:avLst/>
            <a:gdLst/>
            <a:ahLst/>
            <a:cxnLst/>
            <a:rect l="l" t="t" r="r" b="b"/>
            <a:pathLst>
              <a:path w="574051" h="574051">
                <a:moveTo>
                  <a:pt x="0" y="0"/>
                </a:moveTo>
                <a:lnTo>
                  <a:pt x="574051" y="0"/>
                </a:lnTo>
                <a:lnTo>
                  <a:pt x="574051" y="574051"/>
                </a:lnTo>
                <a:lnTo>
                  <a:pt x="0" y="5740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19"/>
          <p:cNvSpPr txBox="1"/>
          <p:nvPr/>
        </p:nvSpPr>
        <p:spPr>
          <a:xfrm>
            <a:off x="8754714" y="1353185"/>
            <a:ext cx="4241819" cy="602103"/>
          </a:xfrm>
          <a:prstGeom prst="rect">
            <a:avLst/>
          </a:prstGeom>
        </p:spPr>
        <p:txBody>
          <a:bodyPr lIns="0" tIns="0" rIns="0" bIns="0" rtlCol="0" anchor="t">
            <a:spAutoFit/>
          </a:bodyPr>
          <a:lstStyle/>
          <a:p>
            <a:pPr algn="just">
              <a:lnSpc>
                <a:spcPts val="2414"/>
              </a:lnSpc>
            </a:pPr>
            <a:r>
              <a:rPr lang="en-US" sz="1724" b="1">
                <a:solidFill>
                  <a:srgbClr val="162B58"/>
                </a:solidFill>
                <a:latin typeface="Montserrat Ultra-Bold"/>
                <a:ea typeface="Montserrat Ultra-Bold"/>
                <a:cs typeface="Montserrat Ultra-Bold"/>
                <a:sym typeface="Montserrat Ultra-Bold"/>
              </a:rPr>
              <a:t>Direct, multi-year, and core funding devoid of rigid donor requirements</a:t>
            </a:r>
          </a:p>
        </p:txBody>
      </p:sp>
      <p:sp>
        <p:nvSpPr>
          <p:cNvPr id="20" name="TextBox 20"/>
          <p:cNvSpPr txBox="1"/>
          <p:nvPr/>
        </p:nvSpPr>
        <p:spPr>
          <a:xfrm>
            <a:off x="8876876" y="4374345"/>
            <a:ext cx="3958913" cy="326672"/>
          </a:xfrm>
          <a:prstGeom prst="rect">
            <a:avLst/>
          </a:prstGeom>
        </p:spPr>
        <p:txBody>
          <a:bodyPr lIns="0" tIns="0" rIns="0" bIns="0" rtlCol="0" anchor="t">
            <a:spAutoFit/>
          </a:bodyPr>
          <a:lstStyle/>
          <a:p>
            <a:pPr marL="0" lvl="0" indent="0" algn="ctr">
              <a:lnSpc>
                <a:spcPts val="2656"/>
              </a:lnSpc>
              <a:spcBef>
                <a:spcPct val="0"/>
              </a:spcBef>
            </a:pPr>
            <a:r>
              <a:rPr lang="en-US" sz="1897" b="1">
                <a:solidFill>
                  <a:srgbClr val="FFFFFF"/>
                </a:solidFill>
                <a:latin typeface="Montserrat Ultra-Bold"/>
                <a:ea typeface="Montserrat Ultra-Bold"/>
                <a:cs typeface="Montserrat Ultra-Bold"/>
                <a:sym typeface="Montserrat Ultra-Bold"/>
              </a:rPr>
              <a:t>Legal Recognition</a:t>
            </a:r>
          </a:p>
        </p:txBody>
      </p:sp>
      <p:sp>
        <p:nvSpPr>
          <p:cNvPr id="21" name="TextBox 21"/>
          <p:cNvSpPr txBox="1"/>
          <p:nvPr/>
        </p:nvSpPr>
        <p:spPr>
          <a:xfrm>
            <a:off x="9296706" y="750289"/>
            <a:ext cx="3020226" cy="326672"/>
          </a:xfrm>
          <a:prstGeom prst="rect">
            <a:avLst/>
          </a:prstGeom>
        </p:spPr>
        <p:txBody>
          <a:bodyPr lIns="0" tIns="0" rIns="0" bIns="0" rtlCol="0" anchor="t">
            <a:spAutoFit/>
          </a:bodyPr>
          <a:lstStyle/>
          <a:p>
            <a:pPr algn="ctr">
              <a:lnSpc>
                <a:spcPts val="2656"/>
              </a:lnSpc>
            </a:pPr>
            <a:r>
              <a:rPr lang="en-US" sz="1897" b="1">
                <a:solidFill>
                  <a:srgbClr val="FFFFFF"/>
                </a:solidFill>
                <a:latin typeface="Montserrat Ultra-Bold"/>
                <a:ea typeface="Montserrat Ultra-Bold"/>
                <a:cs typeface="Montserrat Ultra-Bold"/>
                <a:sym typeface="Montserrat Ultra-Bold"/>
              </a:rPr>
              <a:t>Flexible Funding</a:t>
            </a:r>
          </a:p>
        </p:txBody>
      </p:sp>
      <p:grpSp>
        <p:nvGrpSpPr>
          <p:cNvPr id="22" name="Group 22"/>
          <p:cNvGrpSpPr/>
          <p:nvPr/>
        </p:nvGrpSpPr>
        <p:grpSpPr>
          <a:xfrm>
            <a:off x="8746990" y="2159917"/>
            <a:ext cx="4240722" cy="574051"/>
            <a:chOff x="0" y="0"/>
            <a:chExt cx="1295215" cy="175329"/>
          </a:xfrm>
        </p:grpSpPr>
        <p:sp>
          <p:nvSpPr>
            <p:cNvPr id="23" name="Freeform 23"/>
            <p:cNvSpPr/>
            <p:nvPr/>
          </p:nvSpPr>
          <p:spPr>
            <a:xfrm>
              <a:off x="0" y="0"/>
              <a:ext cx="1295215" cy="175329"/>
            </a:xfrm>
            <a:custGeom>
              <a:avLst/>
              <a:gdLst/>
              <a:ahLst/>
              <a:cxnLst/>
              <a:rect l="l" t="t" r="r" b="b"/>
              <a:pathLst>
                <a:path w="1295215" h="175329">
                  <a:moveTo>
                    <a:pt x="87664" y="0"/>
                  </a:moveTo>
                  <a:lnTo>
                    <a:pt x="1207551" y="0"/>
                  </a:lnTo>
                  <a:cubicBezTo>
                    <a:pt x="1230801" y="0"/>
                    <a:pt x="1253098" y="9236"/>
                    <a:pt x="1269539" y="25676"/>
                  </a:cubicBezTo>
                  <a:cubicBezTo>
                    <a:pt x="1285979" y="42117"/>
                    <a:pt x="1295215" y="64414"/>
                    <a:pt x="1295215" y="87664"/>
                  </a:cubicBezTo>
                  <a:lnTo>
                    <a:pt x="1295215" y="87664"/>
                  </a:lnTo>
                  <a:cubicBezTo>
                    <a:pt x="1295215" y="136080"/>
                    <a:pt x="1255966" y="175329"/>
                    <a:pt x="1207551" y="175329"/>
                  </a:cubicBezTo>
                  <a:lnTo>
                    <a:pt x="87664" y="175329"/>
                  </a:lnTo>
                  <a:cubicBezTo>
                    <a:pt x="64414" y="175329"/>
                    <a:pt x="42117" y="166093"/>
                    <a:pt x="25676" y="149652"/>
                  </a:cubicBezTo>
                  <a:cubicBezTo>
                    <a:pt x="9236" y="133212"/>
                    <a:pt x="0" y="110914"/>
                    <a:pt x="0" y="87664"/>
                  </a:cubicBezTo>
                  <a:lnTo>
                    <a:pt x="0" y="87664"/>
                  </a:lnTo>
                  <a:cubicBezTo>
                    <a:pt x="0" y="64414"/>
                    <a:pt x="9236" y="42117"/>
                    <a:pt x="25676" y="25676"/>
                  </a:cubicBezTo>
                  <a:cubicBezTo>
                    <a:pt x="42117" y="9236"/>
                    <a:pt x="64414" y="0"/>
                    <a:pt x="87664" y="0"/>
                  </a:cubicBezTo>
                  <a:close/>
                </a:path>
              </a:pathLst>
            </a:custGeom>
            <a:solidFill>
              <a:srgbClr val="425C98"/>
            </a:solidFill>
          </p:spPr>
          <p:txBody>
            <a:bodyPr/>
            <a:lstStyle/>
            <a:p>
              <a:endParaRPr lang="en-US"/>
            </a:p>
          </p:txBody>
        </p:sp>
        <p:sp>
          <p:nvSpPr>
            <p:cNvPr id="24" name="TextBox 24"/>
            <p:cNvSpPr txBox="1"/>
            <p:nvPr/>
          </p:nvSpPr>
          <p:spPr>
            <a:xfrm>
              <a:off x="0" y="-38100"/>
              <a:ext cx="1295215" cy="213429"/>
            </a:xfrm>
            <a:prstGeom prst="rect">
              <a:avLst/>
            </a:prstGeom>
          </p:spPr>
          <p:txBody>
            <a:bodyPr lIns="43806" tIns="43806" rIns="43806" bIns="43806" rtlCol="0" anchor="ctr"/>
            <a:lstStyle/>
            <a:p>
              <a:pPr algn="ctr">
                <a:lnSpc>
                  <a:spcPts val="2800"/>
                </a:lnSpc>
              </a:pPr>
              <a:endParaRPr/>
            </a:p>
          </p:txBody>
        </p:sp>
      </p:grpSp>
      <p:sp>
        <p:nvSpPr>
          <p:cNvPr id="25" name="Freeform 25"/>
          <p:cNvSpPr/>
          <p:nvPr/>
        </p:nvSpPr>
        <p:spPr>
          <a:xfrm>
            <a:off x="7992764" y="2159917"/>
            <a:ext cx="574051" cy="574051"/>
          </a:xfrm>
          <a:custGeom>
            <a:avLst/>
            <a:gdLst/>
            <a:ahLst/>
            <a:cxnLst/>
            <a:rect l="l" t="t" r="r" b="b"/>
            <a:pathLst>
              <a:path w="574051" h="574051">
                <a:moveTo>
                  <a:pt x="0" y="0"/>
                </a:moveTo>
                <a:lnTo>
                  <a:pt x="574051" y="0"/>
                </a:lnTo>
                <a:lnTo>
                  <a:pt x="574051" y="574051"/>
                </a:lnTo>
                <a:lnTo>
                  <a:pt x="0" y="5740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TextBox 26"/>
          <p:cNvSpPr txBox="1"/>
          <p:nvPr/>
        </p:nvSpPr>
        <p:spPr>
          <a:xfrm>
            <a:off x="8907735" y="2264600"/>
            <a:ext cx="3958913" cy="326672"/>
          </a:xfrm>
          <a:prstGeom prst="rect">
            <a:avLst/>
          </a:prstGeom>
        </p:spPr>
        <p:txBody>
          <a:bodyPr lIns="0" tIns="0" rIns="0" bIns="0" rtlCol="0" anchor="t">
            <a:spAutoFit/>
          </a:bodyPr>
          <a:lstStyle/>
          <a:p>
            <a:pPr marL="0" lvl="0" indent="0" algn="ctr">
              <a:lnSpc>
                <a:spcPts val="2656"/>
              </a:lnSpc>
              <a:spcBef>
                <a:spcPct val="0"/>
              </a:spcBef>
            </a:pPr>
            <a:r>
              <a:rPr lang="en-US" sz="1897" b="1">
                <a:solidFill>
                  <a:srgbClr val="FFFFFF"/>
                </a:solidFill>
                <a:latin typeface="Montserrat Ultra-Bold"/>
                <a:ea typeface="Montserrat Ultra-Bold"/>
                <a:cs typeface="Montserrat Ultra-Bold"/>
                <a:sym typeface="Montserrat Ultra-Bold"/>
              </a:rPr>
              <a:t>Capacity-building Support</a:t>
            </a:r>
          </a:p>
        </p:txBody>
      </p:sp>
      <p:sp>
        <p:nvSpPr>
          <p:cNvPr id="27" name="TextBox 27"/>
          <p:cNvSpPr txBox="1"/>
          <p:nvPr/>
        </p:nvSpPr>
        <p:spPr>
          <a:xfrm>
            <a:off x="8766830" y="2868355"/>
            <a:ext cx="4241819" cy="1209913"/>
          </a:xfrm>
          <a:prstGeom prst="rect">
            <a:avLst/>
          </a:prstGeom>
        </p:spPr>
        <p:txBody>
          <a:bodyPr lIns="0" tIns="0" rIns="0" bIns="0" rtlCol="0" anchor="t">
            <a:spAutoFit/>
          </a:bodyPr>
          <a:lstStyle/>
          <a:p>
            <a:pPr algn="just">
              <a:lnSpc>
                <a:spcPts val="2414"/>
              </a:lnSpc>
            </a:pPr>
            <a:r>
              <a:rPr lang="en-US" sz="1724" b="1">
                <a:solidFill>
                  <a:srgbClr val="162B58"/>
                </a:solidFill>
                <a:latin typeface="Montserrat Ultra-Bold"/>
                <a:ea typeface="Montserrat Ultra-Bold"/>
                <a:cs typeface="Montserrat Ultra-Bold"/>
                <a:sym typeface="Montserrat Ultra-Bold"/>
              </a:rPr>
              <a:t>Technical assistance, training, mentorship to enhance skills, abilities and knowledge of RLO staff</a:t>
            </a:r>
          </a:p>
        </p:txBody>
      </p:sp>
      <p:sp>
        <p:nvSpPr>
          <p:cNvPr id="28" name="TextBox 28"/>
          <p:cNvSpPr txBox="1"/>
          <p:nvPr/>
        </p:nvSpPr>
        <p:spPr>
          <a:xfrm>
            <a:off x="8756910" y="4894565"/>
            <a:ext cx="4241819" cy="1209913"/>
          </a:xfrm>
          <a:prstGeom prst="rect">
            <a:avLst/>
          </a:prstGeom>
        </p:spPr>
        <p:txBody>
          <a:bodyPr lIns="0" tIns="0" rIns="0" bIns="0" rtlCol="0" anchor="t">
            <a:spAutoFit/>
          </a:bodyPr>
          <a:lstStyle/>
          <a:p>
            <a:pPr algn="just">
              <a:lnSpc>
                <a:spcPts val="2414"/>
              </a:lnSpc>
            </a:pPr>
            <a:r>
              <a:rPr lang="en-US" sz="1724" b="1">
                <a:solidFill>
                  <a:srgbClr val="162B58"/>
                </a:solidFill>
                <a:latin typeface="Montserrat Ultra-Bold"/>
                <a:ea typeface="Montserrat Ultra-Bold"/>
                <a:cs typeface="Montserrat Ultra-Bold"/>
                <a:sym typeface="Montserrat Ultra-Bold"/>
              </a:rPr>
              <a:t>Legally recognize RLO to enable them to receive grants &amp; other benefits; allow them to operate in host countries</a:t>
            </a:r>
          </a:p>
        </p:txBody>
      </p:sp>
      <p:sp>
        <p:nvSpPr>
          <p:cNvPr id="29" name="Freeform 29"/>
          <p:cNvSpPr/>
          <p:nvPr/>
        </p:nvSpPr>
        <p:spPr>
          <a:xfrm>
            <a:off x="1028700" y="7252027"/>
            <a:ext cx="1226460" cy="379088"/>
          </a:xfrm>
          <a:custGeom>
            <a:avLst/>
            <a:gdLst/>
            <a:ahLst/>
            <a:cxnLst/>
            <a:rect l="l" t="t" r="r" b="b"/>
            <a:pathLst>
              <a:path w="1226460" h="379088">
                <a:moveTo>
                  <a:pt x="0" y="0"/>
                </a:moveTo>
                <a:lnTo>
                  <a:pt x="1226460" y="0"/>
                </a:lnTo>
                <a:lnTo>
                  <a:pt x="1226460" y="379088"/>
                </a:lnTo>
                <a:lnTo>
                  <a:pt x="0" y="379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TextBox 30"/>
          <p:cNvSpPr txBox="1"/>
          <p:nvPr/>
        </p:nvSpPr>
        <p:spPr>
          <a:xfrm>
            <a:off x="282089" y="365058"/>
            <a:ext cx="7710675" cy="2506472"/>
          </a:xfrm>
          <a:prstGeom prst="rect">
            <a:avLst/>
          </a:prstGeom>
        </p:spPr>
        <p:txBody>
          <a:bodyPr lIns="0" tIns="0" rIns="0" bIns="0" rtlCol="0" anchor="t">
            <a:spAutoFit/>
          </a:bodyPr>
          <a:lstStyle/>
          <a:p>
            <a:pPr marL="0" lvl="0" indent="0" algn="l">
              <a:lnSpc>
                <a:spcPts val="6603"/>
              </a:lnSpc>
              <a:spcBef>
                <a:spcPct val="0"/>
              </a:spcBef>
            </a:pPr>
            <a:r>
              <a:rPr lang="en-US" sz="5199" b="1">
                <a:solidFill>
                  <a:srgbClr val="162B58"/>
                </a:solidFill>
                <a:latin typeface="League Spartan"/>
                <a:ea typeface="League Spartan"/>
                <a:cs typeface="League Spartan"/>
                <a:sym typeface="League Spartan"/>
              </a:rPr>
              <a:t>Call for Reform: Support Refugee-led Organisations (RLO)</a:t>
            </a:r>
          </a:p>
        </p:txBody>
      </p:sp>
      <p:grpSp>
        <p:nvGrpSpPr>
          <p:cNvPr id="31" name="Group 31"/>
          <p:cNvGrpSpPr/>
          <p:nvPr/>
        </p:nvGrpSpPr>
        <p:grpSpPr>
          <a:xfrm>
            <a:off x="8746990" y="8047989"/>
            <a:ext cx="4240722" cy="574051"/>
            <a:chOff x="0" y="0"/>
            <a:chExt cx="1295215" cy="175329"/>
          </a:xfrm>
        </p:grpSpPr>
        <p:sp>
          <p:nvSpPr>
            <p:cNvPr id="32" name="Freeform 32"/>
            <p:cNvSpPr/>
            <p:nvPr/>
          </p:nvSpPr>
          <p:spPr>
            <a:xfrm>
              <a:off x="0" y="0"/>
              <a:ext cx="1295215" cy="175329"/>
            </a:xfrm>
            <a:custGeom>
              <a:avLst/>
              <a:gdLst/>
              <a:ahLst/>
              <a:cxnLst/>
              <a:rect l="l" t="t" r="r" b="b"/>
              <a:pathLst>
                <a:path w="1295215" h="175329">
                  <a:moveTo>
                    <a:pt x="87664" y="0"/>
                  </a:moveTo>
                  <a:lnTo>
                    <a:pt x="1207551" y="0"/>
                  </a:lnTo>
                  <a:cubicBezTo>
                    <a:pt x="1230801" y="0"/>
                    <a:pt x="1253098" y="9236"/>
                    <a:pt x="1269539" y="25676"/>
                  </a:cubicBezTo>
                  <a:cubicBezTo>
                    <a:pt x="1285979" y="42117"/>
                    <a:pt x="1295215" y="64414"/>
                    <a:pt x="1295215" y="87664"/>
                  </a:cubicBezTo>
                  <a:lnTo>
                    <a:pt x="1295215" y="87664"/>
                  </a:lnTo>
                  <a:cubicBezTo>
                    <a:pt x="1295215" y="136080"/>
                    <a:pt x="1255966" y="175329"/>
                    <a:pt x="1207551" y="175329"/>
                  </a:cubicBezTo>
                  <a:lnTo>
                    <a:pt x="87664" y="175329"/>
                  </a:lnTo>
                  <a:cubicBezTo>
                    <a:pt x="64414" y="175329"/>
                    <a:pt x="42117" y="166093"/>
                    <a:pt x="25676" y="149652"/>
                  </a:cubicBezTo>
                  <a:cubicBezTo>
                    <a:pt x="9236" y="133212"/>
                    <a:pt x="0" y="110914"/>
                    <a:pt x="0" y="87664"/>
                  </a:cubicBezTo>
                  <a:lnTo>
                    <a:pt x="0" y="87664"/>
                  </a:lnTo>
                  <a:cubicBezTo>
                    <a:pt x="0" y="64414"/>
                    <a:pt x="9236" y="42117"/>
                    <a:pt x="25676" y="25676"/>
                  </a:cubicBezTo>
                  <a:cubicBezTo>
                    <a:pt x="42117" y="9236"/>
                    <a:pt x="64414" y="0"/>
                    <a:pt x="87664" y="0"/>
                  </a:cubicBezTo>
                  <a:close/>
                </a:path>
              </a:pathLst>
            </a:custGeom>
            <a:solidFill>
              <a:srgbClr val="425C98"/>
            </a:solidFill>
          </p:spPr>
          <p:txBody>
            <a:bodyPr/>
            <a:lstStyle/>
            <a:p>
              <a:endParaRPr lang="en-US"/>
            </a:p>
          </p:txBody>
        </p:sp>
        <p:sp>
          <p:nvSpPr>
            <p:cNvPr id="33" name="TextBox 33"/>
            <p:cNvSpPr txBox="1"/>
            <p:nvPr/>
          </p:nvSpPr>
          <p:spPr>
            <a:xfrm>
              <a:off x="0" y="-38100"/>
              <a:ext cx="1295215" cy="213429"/>
            </a:xfrm>
            <a:prstGeom prst="rect">
              <a:avLst/>
            </a:prstGeom>
          </p:spPr>
          <p:txBody>
            <a:bodyPr lIns="43806" tIns="43806" rIns="43806" bIns="43806" rtlCol="0" anchor="ctr"/>
            <a:lstStyle/>
            <a:p>
              <a:pPr algn="ctr">
                <a:lnSpc>
                  <a:spcPts val="2800"/>
                </a:lnSpc>
              </a:pPr>
              <a:endParaRPr/>
            </a:p>
          </p:txBody>
        </p:sp>
      </p:grpSp>
      <p:grpSp>
        <p:nvGrpSpPr>
          <p:cNvPr id="34" name="Group 34"/>
          <p:cNvGrpSpPr/>
          <p:nvPr/>
        </p:nvGrpSpPr>
        <p:grpSpPr>
          <a:xfrm>
            <a:off x="8755812" y="6231529"/>
            <a:ext cx="4240722" cy="574051"/>
            <a:chOff x="0" y="0"/>
            <a:chExt cx="1295215" cy="175329"/>
          </a:xfrm>
        </p:grpSpPr>
        <p:sp>
          <p:nvSpPr>
            <p:cNvPr id="35" name="Freeform 35"/>
            <p:cNvSpPr/>
            <p:nvPr/>
          </p:nvSpPr>
          <p:spPr>
            <a:xfrm>
              <a:off x="0" y="0"/>
              <a:ext cx="1295215" cy="175329"/>
            </a:xfrm>
            <a:custGeom>
              <a:avLst/>
              <a:gdLst/>
              <a:ahLst/>
              <a:cxnLst/>
              <a:rect l="l" t="t" r="r" b="b"/>
              <a:pathLst>
                <a:path w="1295215" h="175329">
                  <a:moveTo>
                    <a:pt x="87664" y="0"/>
                  </a:moveTo>
                  <a:lnTo>
                    <a:pt x="1207551" y="0"/>
                  </a:lnTo>
                  <a:cubicBezTo>
                    <a:pt x="1230801" y="0"/>
                    <a:pt x="1253098" y="9236"/>
                    <a:pt x="1269539" y="25676"/>
                  </a:cubicBezTo>
                  <a:cubicBezTo>
                    <a:pt x="1285979" y="42117"/>
                    <a:pt x="1295215" y="64414"/>
                    <a:pt x="1295215" y="87664"/>
                  </a:cubicBezTo>
                  <a:lnTo>
                    <a:pt x="1295215" y="87664"/>
                  </a:lnTo>
                  <a:cubicBezTo>
                    <a:pt x="1295215" y="136080"/>
                    <a:pt x="1255966" y="175329"/>
                    <a:pt x="1207551" y="175329"/>
                  </a:cubicBezTo>
                  <a:lnTo>
                    <a:pt x="87664" y="175329"/>
                  </a:lnTo>
                  <a:cubicBezTo>
                    <a:pt x="64414" y="175329"/>
                    <a:pt x="42117" y="166093"/>
                    <a:pt x="25676" y="149652"/>
                  </a:cubicBezTo>
                  <a:cubicBezTo>
                    <a:pt x="9236" y="133212"/>
                    <a:pt x="0" y="110914"/>
                    <a:pt x="0" y="87664"/>
                  </a:cubicBezTo>
                  <a:lnTo>
                    <a:pt x="0" y="87664"/>
                  </a:lnTo>
                  <a:cubicBezTo>
                    <a:pt x="0" y="64414"/>
                    <a:pt x="9236" y="42117"/>
                    <a:pt x="25676" y="25676"/>
                  </a:cubicBezTo>
                  <a:cubicBezTo>
                    <a:pt x="42117" y="9236"/>
                    <a:pt x="64414" y="0"/>
                    <a:pt x="87664" y="0"/>
                  </a:cubicBezTo>
                  <a:close/>
                </a:path>
              </a:pathLst>
            </a:custGeom>
            <a:solidFill>
              <a:srgbClr val="425C98"/>
            </a:solidFill>
          </p:spPr>
          <p:txBody>
            <a:bodyPr/>
            <a:lstStyle/>
            <a:p>
              <a:endParaRPr lang="en-US"/>
            </a:p>
          </p:txBody>
        </p:sp>
        <p:sp>
          <p:nvSpPr>
            <p:cNvPr id="36" name="TextBox 36"/>
            <p:cNvSpPr txBox="1"/>
            <p:nvPr/>
          </p:nvSpPr>
          <p:spPr>
            <a:xfrm>
              <a:off x="0" y="-38100"/>
              <a:ext cx="1295215" cy="213429"/>
            </a:xfrm>
            <a:prstGeom prst="rect">
              <a:avLst/>
            </a:prstGeom>
          </p:spPr>
          <p:txBody>
            <a:bodyPr lIns="43806" tIns="43806" rIns="43806" bIns="43806" rtlCol="0" anchor="ctr"/>
            <a:lstStyle/>
            <a:p>
              <a:pPr algn="ctr">
                <a:lnSpc>
                  <a:spcPts val="2800"/>
                </a:lnSpc>
              </a:pPr>
              <a:endParaRPr/>
            </a:p>
          </p:txBody>
        </p:sp>
      </p:grpSp>
      <p:sp>
        <p:nvSpPr>
          <p:cNvPr id="37" name="Freeform 37"/>
          <p:cNvSpPr/>
          <p:nvPr/>
        </p:nvSpPr>
        <p:spPr>
          <a:xfrm>
            <a:off x="7992764" y="6231529"/>
            <a:ext cx="574051" cy="574051"/>
          </a:xfrm>
          <a:custGeom>
            <a:avLst/>
            <a:gdLst/>
            <a:ahLst/>
            <a:cxnLst/>
            <a:rect l="l" t="t" r="r" b="b"/>
            <a:pathLst>
              <a:path w="574051" h="574051">
                <a:moveTo>
                  <a:pt x="0" y="0"/>
                </a:moveTo>
                <a:lnTo>
                  <a:pt x="574051" y="0"/>
                </a:lnTo>
                <a:lnTo>
                  <a:pt x="574051" y="574051"/>
                </a:lnTo>
                <a:lnTo>
                  <a:pt x="0" y="5740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8" name="Freeform 38"/>
          <p:cNvSpPr/>
          <p:nvPr/>
        </p:nvSpPr>
        <p:spPr>
          <a:xfrm>
            <a:off x="7992764" y="8047989"/>
            <a:ext cx="574051" cy="574051"/>
          </a:xfrm>
          <a:custGeom>
            <a:avLst/>
            <a:gdLst/>
            <a:ahLst/>
            <a:cxnLst/>
            <a:rect l="l" t="t" r="r" b="b"/>
            <a:pathLst>
              <a:path w="574051" h="574051">
                <a:moveTo>
                  <a:pt x="0" y="0"/>
                </a:moveTo>
                <a:lnTo>
                  <a:pt x="574051" y="0"/>
                </a:lnTo>
                <a:lnTo>
                  <a:pt x="574051" y="574051"/>
                </a:lnTo>
                <a:lnTo>
                  <a:pt x="0" y="5740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9" name="TextBox 39"/>
          <p:cNvSpPr txBox="1"/>
          <p:nvPr/>
        </p:nvSpPr>
        <p:spPr>
          <a:xfrm>
            <a:off x="8754714" y="6872255"/>
            <a:ext cx="4602194" cy="906008"/>
          </a:xfrm>
          <a:prstGeom prst="rect">
            <a:avLst/>
          </a:prstGeom>
        </p:spPr>
        <p:txBody>
          <a:bodyPr lIns="0" tIns="0" rIns="0" bIns="0" rtlCol="0" anchor="t">
            <a:spAutoFit/>
          </a:bodyPr>
          <a:lstStyle/>
          <a:p>
            <a:pPr algn="just">
              <a:lnSpc>
                <a:spcPts val="2414"/>
              </a:lnSpc>
            </a:pPr>
            <a:r>
              <a:rPr lang="en-US" sz="1724" b="1">
                <a:solidFill>
                  <a:srgbClr val="162B58"/>
                </a:solidFill>
                <a:latin typeface="Montserrat Ultra-Bold"/>
                <a:ea typeface="Montserrat Ultra-Bold"/>
                <a:cs typeface="Montserrat Ultra-Bold"/>
                <a:sym typeface="Montserrat Ultra-Bold"/>
              </a:rPr>
              <a:t>Amplify voices &amp; perspectives of RLOs to better serve affected communities; meaningful participation</a:t>
            </a:r>
          </a:p>
        </p:txBody>
      </p:sp>
      <p:sp>
        <p:nvSpPr>
          <p:cNvPr id="40" name="TextBox 40"/>
          <p:cNvSpPr txBox="1"/>
          <p:nvPr/>
        </p:nvSpPr>
        <p:spPr>
          <a:xfrm>
            <a:off x="8907735" y="8152672"/>
            <a:ext cx="3958913" cy="326672"/>
          </a:xfrm>
          <a:prstGeom prst="rect">
            <a:avLst/>
          </a:prstGeom>
        </p:spPr>
        <p:txBody>
          <a:bodyPr lIns="0" tIns="0" rIns="0" bIns="0" rtlCol="0" anchor="t">
            <a:spAutoFit/>
          </a:bodyPr>
          <a:lstStyle/>
          <a:p>
            <a:pPr marL="0" lvl="0" indent="0" algn="ctr">
              <a:lnSpc>
                <a:spcPts val="2656"/>
              </a:lnSpc>
              <a:spcBef>
                <a:spcPct val="0"/>
              </a:spcBef>
            </a:pPr>
            <a:r>
              <a:rPr lang="en-US" sz="1897" b="1">
                <a:solidFill>
                  <a:srgbClr val="FFFFFF"/>
                </a:solidFill>
                <a:latin typeface="Montserrat Ultra-Bold"/>
                <a:ea typeface="Montserrat Ultra-Bold"/>
                <a:cs typeface="Montserrat Ultra-Bold"/>
                <a:sym typeface="Montserrat Ultra-Bold"/>
              </a:rPr>
              <a:t>Parterships with Int’l</a:t>
            </a:r>
          </a:p>
        </p:txBody>
      </p:sp>
      <p:sp>
        <p:nvSpPr>
          <p:cNvPr id="41" name="TextBox 41"/>
          <p:cNvSpPr txBox="1"/>
          <p:nvPr/>
        </p:nvSpPr>
        <p:spPr>
          <a:xfrm>
            <a:off x="9296706" y="6336169"/>
            <a:ext cx="3141290" cy="326672"/>
          </a:xfrm>
          <a:prstGeom prst="rect">
            <a:avLst/>
          </a:prstGeom>
        </p:spPr>
        <p:txBody>
          <a:bodyPr lIns="0" tIns="0" rIns="0" bIns="0" rtlCol="0" anchor="t">
            <a:spAutoFit/>
          </a:bodyPr>
          <a:lstStyle/>
          <a:p>
            <a:pPr algn="ctr">
              <a:lnSpc>
                <a:spcPts val="2656"/>
              </a:lnSpc>
            </a:pPr>
            <a:r>
              <a:rPr lang="en-US" sz="1897" b="1">
                <a:solidFill>
                  <a:srgbClr val="FFFFFF"/>
                </a:solidFill>
                <a:latin typeface="Montserrat Ultra-Bold"/>
                <a:ea typeface="Montserrat Ultra-Bold"/>
                <a:cs typeface="Montserrat Ultra-Bold"/>
                <a:sym typeface="Montserrat Ultra-Bold"/>
              </a:rPr>
              <a:t>Visibility &amp; Advocacy</a:t>
            </a:r>
          </a:p>
        </p:txBody>
      </p:sp>
      <p:sp>
        <p:nvSpPr>
          <p:cNvPr id="42" name="TextBox 42"/>
          <p:cNvSpPr txBox="1"/>
          <p:nvPr/>
        </p:nvSpPr>
        <p:spPr>
          <a:xfrm>
            <a:off x="8766830" y="8756427"/>
            <a:ext cx="4241819" cy="906008"/>
          </a:xfrm>
          <a:prstGeom prst="rect">
            <a:avLst/>
          </a:prstGeom>
        </p:spPr>
        <p:txBody>
          <a:bodyPr lIns="0" tIns="0" rIns="0" bIns="0" rtlCol="0" anchor="t">
            <a:spAutoFit/>
          </a:bodyPr>
          <a:lstStyle/>
          <a:p>
            <a:pPr algn="just">
              <a:lnSpc>
                <a:spcPts val="2414"/>
              </a:lnSpc>
            </a:pPr>
            <a:r>
              <a:rPr lang="en-US" sz="1724" b="1">
                <a:solidFill>
                  <a:srgbClr val="162B58"/>
                </a:solidFill>
                <a:latin typeface="Montserrat Ultra-Bold"/>
                <a:ea typeface="Montserrat Ultra-Bold"/>
                <a:cs typeface="Montserrat Ultra-Bold"/>
                <a:sym typeface="Montserrat Ultra-Bold"/>
              </a:rPr>
              <a:t>Strengthen participation with I/NGO, UN, donors, gov, etc without comprimising autonomy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3071" y="-107285"/>
            <a:ext cx="18261278" cy="3610517"/>
            <a:chOff x="-7942" y="-257326"/>
            <a:chExt cx="6661764" cy="1317126"/>
          </a:xfrm>
        </p:grpSpPr>
        <p:sp>
          <p:nvSpPr>
            <p:cNvPr id="3" name="Freeform 3"/>
            <p:cNvSpPr/>
            <p:nvPr/>
          </p:nvSpPr>
          <p:spPr>
            <a:xfrm>
              <a:off x="-7942" y="-257326"/>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203965"/>
            </a:solidFill>
          </p:spPr>
          <p:txBody>
            <a:bodyPr/>
            <a:lstStyle/>
            <a:p>
              <a:endParaRPr lang="en-US"/>
            </a:p>
          </p:txBody>
        </p:sp>
      </p:grpSp>
      <p:grpSp>
        <p:nvGrpSpPr>
          <p:cNvPr id="4" name="Group 4"/>
          <p:cNvGrpSpPr/>
          <p:nvPr/>
        </p:nvGrpSpPr>
        <p:grpSpPr>
          <a:xfrm>
            <a:off x="617719" y="4502717"/>
            <a:ext cx="1139003" cy="5506695"/>
            <a:chOff x="0" y="0"/>
            <a:chExt cx="368852" cy="1783275"/>
          </a:xfrm>
        </p:grpSpPr>
        <p:sp>
          <p:nvSpPr>
            <p:cNvPr id="5" name="Freeform 5"/>
            <p:cNvSpPr/>
            <p:nvPr/>
          </p:nvSpPr>
          <p:spPr>
            <a:xfrm>
              <a:off x="0" y="0"/>
              <a:ext cx="368852" cy="1783275"/>
            </a:xfrm>
            <a:custGeom>
              <a:avLst/>
              <a:gdLst/>
              <a:ahLst/>
              <a:cxnLst/>
              <a:rect l="l" t="t" r="r" b="b"/>
              <a:pathLst>
                <a:path w="368852" h="1783275">
                  <a:moveTo>
                    <a:pt x="0" y="0"/>
                  </a:moveTo>
                  <a:lnTo>
                    <a:pt x="368852" y="0"/>
                  </a:lnTo>
                  <a:lnTo>
                    <a:pt x="368852" y="1783275"/>
                  </a:lnTo>
                  <a:lnTo>
                    <a:pt x="0" y="1783275"/>
                  </a:lnTo>
                  <a:close/>
                </a:path>
              </a:pathLst>
            </a:custGeom>
            <a:solidFill>
              <a:srgbClr val="425C98"/>
            </a:solidFill>
            <a:ln cap="sq">
              <a:noFill/>
              <a:prstDash val="solid"/>
              <a:miter/>
            </a:ln>
          </p:spPr>
          <p:txBody>
            <a:bodyPr/>
            <a:lstStyle/>
            <a:p>
              <a:endParaRPr lang="en-US"/>
            </a:p>
          </p:txBody>
        </p:sp>
        <p:sp>
          <p:nvSpPr>
            <p:cNvPr id="6" name="TextBox 6"/>
            <p:cNvSpPr txBox="1"/>
            <p:nvPr/>
          </p:nvSpPr>
          <p:spPr>
            <a:xfrm>
              <a:off x="0" y="-9525"/>
              <a:ext cx="368852" cy="1792800"/>
            </a:xfrm>
            <a:prstGeom prst="rect">
              <a:avLst/>
            </a:prstGeom>
          </p:spPr>
          <p:txBody>
            <a:bodyPr lIns="41315" tIns="41315" rIns="41315" bIns="41315" rtlCol="0" anchor="ctr"/>
            <a:lstStyle/>
            <a:p>
              <a:pPr marL="0" lvl="0" indent="0" algn="ctr">
                <a:lnSpc>
                  <a:spcPts val="2860"/>
                </a:lnSpc>
                <a:spcBef>
                  <a:spcPct val="0"/>
                </a:spcBef>
              </a:pPr>
              <a:endParaRPr/>
            </a:p>
          </p:txBody>
        </p:sp>
      </p:grpSp>
      <p:sp>
        <p:nvSpPr>
          <p:cNvPr id="20" name="Freeform 20"/>
          <p:cNvSpPr/>
          <p:nvPr/>
        </p:nvSpPr>
        <p:spPr>
          <a:xfrm>
            <a:off x="8256319" y="-500906"/>
            <a:ext cx="10031681" cy="4111423"/>
          </a:xfrm>
          <a:custGeom>
            <a:avLst/>
            <a:gdLst/>
            <a:ahLst/>
            <a:cxnLst/>
            <a:rect l="l" t="t" r="r" b="b"/>
            <a:pathLst>
              <a:path w="10031681" h="4111423">
                <a:moveTo>
                  <a:pt x="0" y="0"/>
                </a:moveTo>
                <a:lnTo>
                  <a:pt x="10031681" y="0"/>
                </a:lnTo>
                <a:lnTo>
                  <a:pt x="10031681" y="4111423"/>
                </a:lnTo>
                <a:lnTo>
                  <a:pt x="0" y="4111423"/>
                </a:lnTo>
                <a:lnTo>
                  <a:pt x="0" y="0"/>
                </a:lnTo>
                <a:close/>
              </a:path>
            </a:pathLst>
          </a:custGeom>
          <a:blipFill>
            <a:blip r:embed="rId3"/>
            <a:stretch>
              <a:fillRect l="-35166" b="-43964"/>
            </a:stretch>
          </a:blipFill>
        </p:spPr>
        <p:txBody>
          <a:bodyPr/>
          <a:lstStyle/>
          <a:p>
            <a:endParaRPr lang="en-US"/>
          </a:p>
        </p:txBody>
      </p:sp>
      <p:grpSp>
        <p:nvGrpSpPr>
          <p:cNvPr id="21" name="Group 21"/>
          <p:cNvGrpSpPr>
            <a:grpSpLocks noChangeAspect="1"/>
          </p:cNvGrpSpPr>
          <p:nvPr/>
        </p:nvGrpSpPr>
        <p:grpSpPr>
          <a:xfrm>
            <a:off x="9659346" y="2442297"/>
            <a:ext cx="2336439" cy="2336439"/>
            <a:chOff x="0" y="0"/>
            <a:chExt cx="6350000" cy="6350000"/>
          </a:xfrm>
        </p:grpSpPr>
        <p:sp>
          <p:nvSpPr>
            <p:cNvPr id="22" name="Freeform 22"/>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62B58"/>
            </a:solidFill>
            <a:ln w="12700">
              <a:solidFill>
                <a:srgbClr val="000000"/>
              </a:solidFill>
            </a:ln>
          </p:spPr>
          <p:txBody>
            <a:bodyPr/>
            <a:lstStyle/>
            <a:p>
              <a:endParaRPr lang="en-US"/>
            </a:p>
          </p:txBody>
        </p:sp>
        <p:sp>
          <p:nvSpPr>
            <p:cNvPr id="23" name="Freeform 23"/>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a:p>
          </p:txBody>
        </p:sp>
      </p:grpSp>
      <p:grpSp>
        <p:nvGrpSpPr>
          <p:cNvPr id="24" name="Group 24"/>
          <p:cNvGrpSpPr>
            <a:grpSpLocks noChangeAspect="1"/>
          </p:cNvGrpSpPr>
          <p:nvPr/>
        </p:nvGrpSpPr>
        <p:grpSpPr>
          <a:xfrm>
            <a:off x="12291059" y="2458597"/>
            <a:ext cx="2336439" cy="2336439"/>
            <a:chOff x="0" y="0"/>
            <a:chExt cx="6350000" cy="6350000"/>
          </a:xfrm>
        </p:grpSpPr>
        <p:sp>
          <p:nvSpPr>
            <p:cNvPr id="25" name="Freeform 25"/>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62B58"/>
            </a:solidFill>
            <a:ln w="12700">
              <a:solidFill>
                <a:srgbClr val="000000"/>
              </a:solidFill>
            </a:ln>
          </p:spPr>
          <p:txBody>
            <a:bodyPr/>
            <a:lstStyle/>
            <a:p>
              <a:endParaRPr lang="en-US"/>
            </a:p>
          </p:txBody>
        </p:sp>
        <p:sp>
          <p:nvSpPr>
            <p:cNvPr id="26" name="Freeform 26"/>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a:p>
          </p:txBody>
        </p:sp>
      </p:grpSp>
      <p:sp>
        <p:nvSpPr>
          <p:cNvPr id="27" name="TextBox 27"/>
          <p:cNvSpPr txBox="1"/>
          <p:nvPr/>
        </p:nvSpPr>
        <p:spPr>
          <a:xfrm>
            <a:off x="12597003" y="3929134"/>
            <a:ext cx="1781743" cy="756047"/>
          </a:xfrm>
          <a:prstGeom prst="rect">
            <a:avLst/>
          </a:prstGeom>
        </p:spPr>
        <p:txBody>
          <a:bodyPr lIns="0" tIns="0" rIns="0" bIns="0" rtlCol="0" anchor="t">
            <a:spAutoFit/>
          </a:bodyPr>
          <a:lstStyle/>
          <a:p>
            <a:pPr algn="ctr">
              <a:lnSpc>
                <a:spcPts val="2784"/>
              </a:lnSpc>
            </a:pPr>
            <a:r>
              <a:rPr lang="en-US" sz="2531">
                <a:solidFill>
                  <a:srgbClr val="FFA66E"/>
                </a:solidFill>
                <a:latin typeface="Codec Pro ExtraBold"/>
              </a:rPr>
              <a:t>Self-Reliance</a:t>
            </a:r>
          </a:p>
        </p:txBody>
      </p:sp>
      <p:grpSp>
        <p:nvGrpSpPr>
          <p:cNvPr id="28" name="Group 28"/>
          <p:cNvGrpSpPr>
            <a:grpSpLocks noChangeAspect="1"/>
          </p:cNvGrpSpPr>
          <p:nvPr/>
        </p:nvGrpSpPr>
        <p:grpSpPr>
          <a:xfrm>
            <a:off x="14922861" y="2458597"/>
            <a:ext cx="2336439" cy="2336439"/>
            <a:chOff x="0" y="0"/>
            <a:chExt cx="6350000" cy="6350000"/>
          </a:xfrm>
        </p:grpSpPr>
        <p:sp>
          <p:nvSpPr>
            <p:cNvPr id="29" name="Freeform 29"/>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62B58"/>
            </a:solidFill>
            <a:ln w="12700">
              <a:solidFill>
                <a:srgbClr val="000000"/>
              </a:solidFill>
            </a:ln>
          </p:spPr>
          <p:txBody>
            <a:bodyPr/>
            <a:lstStyle/>
            <a:p>
              <a:endParaRPr lang="en-US"/>
            </a:p>
          </p:txBody>
        </p:sp>
        <p:sp>
          <p:nvSpPr>
            <p:cNvPr id="30" name="Freeform 30"/>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a:p>
          </p:txBody>
        </p:sp>
      </p:grpSp>
      <p:sp>
        <p:nvSpPr>
          <p:cNvPr id="31" name="TextBox 31"/>
          <p:cNvSpPr txBox="1"/>
          <p:nvPr/>
        </p:nvSpPr>
        <p:spPr>
          <a:xfrm>
            <a:off x="15168302" y="3929134"/>
            <a:ext cx="1989905" cy="756047"/>
          </a:xfrm>
          <a:prstGeom prst="rect">
            <a:avLst/>
          </a:prstGeom>
        </p:spPr>
        <p:txBody>
          <a:bodyPr lIns="0" tIns="0" rIns="0" bIns="0" rtlCol="0" anchor="t">
            <a:spAutoFit/>
          </a:bodyPr>
          <a:lstStyle/>
          <a:p>
            <a:pPr algn="ctr">
              <a:lnSpc>
                <a:spcPts val="2784"/>
              </a:lnSpc>
            </a:pPr>
            <a:r>
              <a:rPr lang="en-US" sz="2531">
                <a:solidFill>
                  <a:srgbClr val="FFA66E"/>
                </a:solidFill>
                <a:latin typeface="Codec Pro ExtraBold"/>
              </a:rPr>
              <a:t>Capacity Sharing</a:t>
            </a:r>
          </a:p>
        </p:txBody>
      </p:sp>
      <p:sp>
        <p:nvSpPr>
          <p:cNvPr id="32" name="TextBox 32"/>
          <p:cNvSpPr txBox="1"/>
          <p:nvPr/>
        </p:nvSpPr>
        <p:spPr>
          <a:xfrm>
            <a:off x="1006929" y="272534"/>
            <a:ext cx="3194596" cy="910506"/>
          </a:xfrm>
          <a:prstGeom prst="rect">
            <a:avLst/>
          </a:prstGeom>
        </p:spPr>
        <p:txBody>
          <a:bodyPr lIns="0" tIns="0" rIns="0" bIns="0" rtlCol="0" anchor="t">
            <a:spAutoFit/>
          </a:bodyPr>
          <a:lstStyle/>
          <a:p>
            <a:pPr algn="l">
              <a:lnSpc>
                <a:spcPts val="7080"/>
              </a:lnSpc>
            </a:pPr>
            <a:r>
              <a:rPr lang="en-US" sz="6437" dirty="0">
                <a:solidFill>
                  <a:srgbClr val="FFFFFF"/>
                </a:solidFill>
                <a:latin typeface="Codec Pro ExtraBold Bold"/>
              </a:rPr>
              <a:t>ABOUT</a:t>
            </a:r>
          </a:p>
        </p:txBody>
      </p:sp>
      <p:sp>
        <p:nvSpPr>
          <p:cNvPr id="33" name="TextBox 33"/>
          <p:cNvSpPr txBox="1"/>
          <p:nvPr/>
        </p:nvSpPr>
        <p:spPr>
          <a:xfrm>
            <a:off x="1006929" y="1212823"/>
            <a:ext cx="6660792" cy="1522917"/>
          </a:xfrm>
          <a:prstGeom prst="rect">
            <a:avLst/>
          </a:prstGeom>
        </p:spPr>
        <p:txBody>
          <a:bodyPr wrap="square" lIns="0" tIns="0" rIns="0" bIns="0" rtlCol="0" anchor="t">
            <a:spAutoFit/>
          </a:bodyPr>
          <a:lstStyle/>
          <a:p>
            <a:pPr algn="l">
              <a:lnSpc>
                <a:spcPts val="5650"/>
              </a:lnSpc>
            </a:pPr>
            <a:r>
              <a:rPr lang="en-US" sz="7200" dirty="0">
                <a:solidFill>
                  <a:srgbClr val="FFA66E"/>
                </a:solidFill>
                <a:latin typeface="Codec Pro ExtraBold Bold"/>
              </a:rPr>
              <a:t>GLOBAL RIGHTS DEFENDERS</a:t>
            </a:r>
          </a:p>
        </p:txBody>
      </p:sp>
      <p:sp>
        <p:nvSpPr>
          <p:cNvPr id="34" name="Freeform 34"/>
          <p:cNvSpPr/>
          <p:nvPr/>
        </p:nvSpPr>
        <p:spPr>
          <a:xfrm>
            <a:off x="15747774" y="7459438"/>
            <a:ext cx="293086" cy="424204"/>
          </a:xfrm>
          <a:custGeom>
            <a:avLst/>
            <a:gdLst/>
            <a:ahLst/>
            <a:cxnLst/>
            <a:rect l="l" t="t" r="r" b="b"/>
            <a:pathLst>
              <a:path w="293086" h="424204">
                <a:moveTo>
                  <a:pt x="0" y="0"/>
                </a:moveTo>
                <a:lnTo>
                  <a:pt x="293087" y="0"/>
                </a:lnTo>
                <a:lnTo>
                  <a:pt x="293087" y="424204"/>
                </a:lnTo>
                <a:lnTo>
                  <a:pt x="0" y="424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a:off x="13010345" y="2647888"/>
            <a:ext cx="897868" cy="1072081"/>
          </a:xfrm>
          <a:custGeom>
            <a:avLst/>
            <a:gdLst/>
            <a:ahLst/>
            <a:cxnLst/>
            <a:rect l="l" t="t" r="r" b="b"/>
            <a:pathLst>
              <a:path w="897868" h="1072081">
                <a:moveTo>
                  <a:pt x="0" y="0"/>
                </a:moveTo>
                <a:lnTo>
                  <a:pt x="897868" y="0"/>
                </a:lnTo>
                <a:lnTo>
                  <a:pt x="897868" y="1072081"/>
                </a:lnTo>
                <a:lnTo>
                  <a:pt x="0" y="1072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6" name="Freeform 36"/>
          <p:cNvSpPr/>
          <p:nvPr/>
        </p:nvSpPr>
        <p:spPr>
          <a:xfrm>
            <a:off x="10362108" y="2802472"/>
            <a:ext cx="909777" cy="909777"/>
          </a:xfrm>
          <a:custGeom>
            <a:avLst/>
            <a:gdLst/>
            <a:ahLst/>
            <a:cxnLst/>
            <a:rect l="l" t="t" r="r" b="b"/>
            <a:pathLst>
              <a:path w="909777" h="909777">
                <a:moveTo>
                  <a:pt x="0" y="0"/>
                </a:moveTo>
                <a:lnTo>
                  <a:pt x="909776" y="0"/>
                </a:lnTo>
                <a:lnTo>
                  <a:pt x="909776" y="909777"/>
                </a:lnTo>
                <a:lnTo>
                  <a:pt x="0" y="9097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7" name="TextBox 37"/>
          <p:cNvSpPr txBox="1"/>
          <p:nvPr/>
        </p:nvSpPr>
        <p:spPr>
          <a:xfrm>
            <a:off x="9818676" y="3924300"/>
            <a:ext cx="1989905" cy="718145"/>
          </a:xfrm>
          <a:prstGeom prst="rect">
            <a:avLst/>
          </a:prstGeom>
        </p:spPr>
        <p:txBody>
          <a:bodyPr lIns="0" tIns="0" rIns="0" bIns="0" rtlCol="0" anchor="t">
            <a:spAutoFit/>
          </a:bodyPr>
          <a:lstStyle/>
          <a:p>
            <a:pPr algn="ctr">
              <a:lnSpc>
                <a:spcPts val="2784"/>
              </a:lnSpc>
            </a:pPr>
            <a:r>
              <a:rPr lang="en-US" sz="2531" dirty="0">
                <a:solidFill>
                  <a:srgbClr val="FFA66E"/>
                </a:solidFill>
                <a:latin typeface="Codec Pro ExtraBold"/>
              </a:rPr>
              <a:t>Migration </a:t>
            </a:r>
          </a:p>
          <a:p>
            <a:pPr algn="ctr">
              <a:lnSpc>
                <a:spcPts val="2784"/>
              </a:lnSpc>
            </a:pPr>
            <a:r>
              <a:rPr lang="en-US" sz="2531" dirty="0">
                <a:solidFill>
                  <a:srgbClr val="FFA66E"/>
                </a:solidFill>
                <a:latin typeface="Codec Pro ExtraBold"/>
              </a:rPr>
              <a:t>Governance</a:t>
            </a:r>
          </a:p>
        </p:txBody>
      </p:sp>
      <p:sp>
        <p:nvSpPr>
          <p:cNvPr id="38" name="Freeform 38"/>
          <p:cNvSpPr/>
          <p:nvPr/>
        </p:nvSpPr>
        <p:spPr>
          <a:xfrm>
            <a:off x="15646673" y="2740995"/>
            <a:ext cx="1033162" cy="1032731"/>
          </a:xfrm>
          <a:custGeom>
            <a:avLst/>
            <a:gdLst/>
            <a:ahLst/>
            <a:cxnLst/>
            <a:rect l="l" t="t" r="r" b="b"/>
            <a:pathLst>
              <a:path w="1033162" h="1032731">
                <a:moveTo>
                  <a:pt x="0" y="0"/>
                </a:moveTo>
                <a:lnTo>
                  <a:pt x="1033162" y="0"/>
                </a:lnTo>
                <a:lnTo>
                  <a:pt x="1033162" y="1032731"/>
                </a:lnTo>
                <a:lnTo>
                  <a:pt x="0" y="10327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TextBox 39"/>
          <p:cNvSpPr txBox="1"/>
          <p:nvPr/>
        </p:nvSpPr>
        <p:spPr>
          <a:xfrm>
            <a:off x="2170063" y="5108819"/>
            <a:ext cx="15500217" cy="3785652"/>
          </a:xfrm>
          <a:prstGeom prst="rect">
            <a:avLst/>
          </a:prstGeom>
        </p:spPr>
        <p:txBody>
          <a:bodyPr wrap="square" lIns="0" tIns="0" rIns="0" bIns="0" rtlCol="0" anchor="t">
            <a:spAutoFit/>
          </a:bodyPr>
          <a:lstStyle/>
          <a:p>
            <a:pPr marL="0" lvl="0" indent="0" algn="just">
              <a:spcBef>
                <a:spcPct val="0"/>
              </a:spcBef>
            </a:pPr>
            <a:r>
              <a:rPr lang="en-US" sz="2800" spc="225" dirty="0">
                <a:solidFill>
                  <a:srgbClr val="231F20"/>
                </a:solidFill>
              </a:rPr>
              <a:t>Global Rights Defenders (GRD) is a Canadian non-profit which advocates for refugee and human rights worldwide. We do so through research, policy analysis &amp; advocacy and community engagement.</a:t>
            </a:r>
            <a:br>
              <a:rPr lang="en-US" sz="2800" spc="225" dirty="0">
                <a:solidFill>
                  <a:srgbClr val="231F20"/>
                </a:solidFill>
              </a:rPr>
            </a:br>
            <a:endParaRPr lang="en-US" sz="2800" spc="225" dirty="0">
              <a:solidFill>
                <a:srgbClr val="231F20"/>
              </a:solidFill>
            </a:endParaRPr>
          </a:p>
          <a:p>
            <a:pPr marL="0" lvl="0" indent="0" algn="just">
              <a:spcBef>
                <a:spcPct val="0"/>
              </a:spcBef>
            </a:pPr>
            <a:r>
              <a:rPr lang="en-US" sz="2800" spc="225" dirty="0">
                <a:solidFill>
                  <a:srgbClr val="231F20"/>
                </a:solidFill>
              </a:rPr>
              <a:t>Our work consists of working with individuals with lived experience of forced displacement, and campaigning for the promotion and protection of displaced persons rights. Our work is guided by international human rights and refugee law, and respect for the dignity of each human being.</a:t>
            </a:r>
          </a:p>
          <a:p>
            <a:pPr marL="0" lvl="0" indent="0" algn="just">
              <a:spcBef>
                <a:spcPct val="0"/>
              </a:spcBef>
            </a:pPr>
            <a:endParaRPr lang="en-US" sz="2200" spc="225" dirty="0">
              <a:solidFill>
                <a:srgbClr val="231F20"/>
              </a:solidFill>
            </a:endParaRPr>
          </a:p>
        </p:txBody>
      </p:sp>
      <p:sp>
        <p:nvSpPr>
          <p:cNvPr id="7" name="Freeform 17">
            <a:extLst>
              <a:ext uri="{FF2B5EF4-FFF2-40B4-BE49-F238E27FC236}">
                <a16:creationId xmlns:a16="http://schemas.microsoft.com/office/drawing/2014/main" id="{0CDBAB3A-50A6-79E5-7FE5-A533835202C9}"/>
              </a:ext>
            </a:extLst>
          </p:cNvPr>
          <p:cNvSpPr/>
          <p:nvPr/>
        </p:nvSpPr>
        <p:spPr>
          <a:xfrm>
            <a:off x="15094606" y="7693550"/>
            <a:ext cx="3040994" cy="3012550"/>
          </a:xfrm>
          <a:custGeom>
            <a:avLst/>
            <a:gdLst/>
            <a:ahLst/>
            <a:cxnLst/>
            <a:rect l="l" t="t" r="r" b="b"/>
            <a:pathLst>
              <a:path w="4223745" h="4223745">
                <a:moveTo>
                  <a:pt x="0" y="0"/>
                </a:moveTo>
                <a:lnTo>
                  <a:pt x="4223746" y="0"/>
                </a:lnTo>
                <a:lnTo>
                  <a:pt x="4223746" y="4223745"/>
                </a:lnTo>
                <a:lnTo>
                  <a:pt x="0" y="4223745"/>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304800" y="6702"/>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760322" y="-68035"/>
            <a:ext cx="19513371" cy="1803983"/>
            <a:chOff x="0" y="-19050"/>
            <a:chExt cx="5139324" cy="841859"/>
          </a:xfrm>
        </p:grpSpPr>
        <p:sp>
          <p:nvSpPr>
            <p:cNvPr id="4" name="Freeform 4"/>
            <p:cNvSpPr/>
            <p:nvPr/>
          </p:nvSpPr>
          <p:spPr>
            <a:xfrm>
              <a:off x="122482" y="10009"/>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425C98"/>
            </a:solidFill>
          </p:spPr>
          <p:txBody>
            <a:bodyPr/>
            <a:lstStyle/>
            <a:p>
              <a:endParaRPr lang="en-US" dirty="0"/>
            </a:p>
          </p:txBody>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1929623" y="3442596"/>
            <a:ext cx="4473739" cy="5815704"/>
            <a:chOff x="0" y="0"/>
            <a:chExt cx="1178269" cy="1531708"/>
          </a:xfrm>
        </p:grpSpPr>
        <p:sp>
          <p:nvSpPr>
            <p:cNvPr id="7" name="Freeform 7"/>
            <p:cNvSpPr/>
            <p:nvPr/>
          </p:nvSpPr>
          <p:spPr>
            <a:xfrm>
              <a:off x="0" y="0"/>
              <a:ext cx="1178269" cy="1531708"/>
            </a:xfrm>
            <a:custGeom>
              <a:avLst/>
              <a:gdLst/>
              <a:ahLst/>
              <a:cxnLst/>
              <a:rect l="l" t="t" r="r" b="b"/>
              <a:pathLst>
                <a:path w="1178269" h="1531708">
                  <a:moveTo>
                    <a:pt x="0" y="0"/>
                  </a:moveTo>
                  <a:lnTo>
                    <a:pt x="1178269" y="0"/>
                  </a:lnTo>
                  <a:lnTo>
                    <a:pt x="1178269" y="1531708"/>
                  </a:lnTo>
                  <a:lnTo>
                    <a:pt x="0" y="1531708"/>
                  </a:lnTo>
                  <a:close/>
                </a:path>
              </a:pathLst>
            </a:custGeom>
            <a:solidFill>
              <a:srgbClr val="FFFFFF"/>
            </a:solidFill>
            <a:ln w="95250" cap="sq">
              <a:solidFill>
                <a:srgbClr val="FF865E"/>
              </a:solidFill>
              <a:prstDash val="solid"/>
              <a:miter/>
            </a:ln>
          </p:spPr>
          <p:txBody>
            <a:bodyPr/>
            <a:lstStyle/>
            <a:p>
              <a:endParaRPr lang="en-US"/>
            </a:p>
          </p:txBody>
        </p:sp>
        <p:sp>
          <p:nvSpPr>
            <p:cNvPr id="8" name="TextBox 8"/>
            <p:cNvSpPr txBox="1"/>
            <p:nvPr/>
          </p:nvSpPr>
          <p:spPr>
            <a:xfrm>
              <a:off x="0" y="-47625"/>
              <a:ext cx="1178269" cy="1579333"/>
            </a:xfrm>
            <a:prstGeom prst="rect">
              <a:avLst/>
            </a:prstGeom>
          </p:spPr>
          <p:txBody>
            <a:bodyPr lIns="50800" tIns="50800" rIns="50800" bIns="50800" rtlCol="0" anchor="ctr"/>
            <a:lstStyle/>
            <a:p>
              <a:pPr algn="ctr">
                <a:lnSpc>
                  <a:spcPts val="3424"/>
                </a:lnSpc>
              </a:pPr>
              <a:endParaRPr dirty="0">
                <a:latin typeface="Nunito Sans" pitchFamily="2" charset="77"/>
              </a:endParaRPr>
            </a:p>
            <a:p>
              <a:pPr marL="0" lvl="0" indent="0" algn="ctr">
                <a:lnSpc>
                  <a:spcPts val="3424"/>
                </a:lnSpc>
                <a:spcBef>
                  <a:spcPct val="0"/>
                </a:spcBef>
              </a:pPr>
              <a:r>
                <a:rPr lang="en-US" sz="2481" spc="24" dirty="0">
                  <a:solidFill>
                    <a:srgbClr val="000000"/>
                  </a:solidFill>
                  <a:latin typeface="Nunito Sans" pitchFamily="2" charset="77"/>
                </a:rPr>
                <a:t>to determine durable solutions to the global refugee crisis through strengthening migration governance measures as established in the Global Compact for Refugees.</a:t>
              </a:r>
            </a:p>
          </p:txBody>
        </p:sp>
      </p:grpSp>
      <p:grpSp>
        <p:nvGrpSpPr>
          <p:cNvPr id="9" name="Group 9"/>
          <p:cNvGrpSpPr/>
          <p:nvPr/>
        </p:nvGrpSpPr>
        <p:grpSpPr>
          <a:xfrm>
            <a:off x="6706325" y="3094310"/>
            <a:ext cx="4906530" cy="6449372"/>
            <a:chOff x="0" y="-42608"/>
            <a:chExt cx="1292255" cy="1698600"/>
          </a:xfrm>
        </p:grpSpPr>
        <p:sp>
          <p:nvSpPr>
            <p:cNvPr id="10" name="Freeform 10"/>
            <p:cNvSpPr/>
            <p:nvPr/>
          </p:nvSpPr>
          <p:spPr>
            <a:xfrm>
              <a:off x="0" y="0"/>
              <a:ext cx="1292255" cy="1650975"/>
            </a:xfrm>
            <a:custGeom>
              <a:avLst/>
              <a:gdLst/>
              <a:ahLst/>
              <a:cxnLst/>
              <a:rect l="l" t="t" r="r" b="b"/>
              <a:pathLst>
                <a:path w="1292255" h="1650975">
                  <a:moveTo>
                    <a:pt x="0" y="0"/>
                  </a:moveTo>
                  <a:lnTo>
                    <a:pt x="1292255" y="0"/>
                  </a:lnTo>
                  <a:lnTo>
                    <a:pt x="1292255" y="1650975"/>
                  </a:lnTo>
                  <a:lnTo>
                    <a:pt x="0" y="1650975"/>
                  </a:lnTo>
                  <a:close/>
                </a:path>
              </a:pathLst>
            </a:custGeom>
            <a:solidFill>
              <a:srgbClr val="FDFBFB"/>
            </a:solidFill>
            <a:ln w="95250" cap="sq">
              <a:solidFill>
                <a:srgbClr val="FFA66E"/>
              </a:solidFill>
              <a:prstDash val="solid"/>
              <a:miter/>
            </a:ln>
          </p:spPr>
          <p:txBody>
            <a:bodyPr/>
            <a:lstStyle/>
            <a:p>
              <a:endParaRPr lang="en-US"/>
            </a:p>
          </p:txBody>
        </p:sp>
        <p:sp>
          <p:nvSpPr>
            <p:cNvPr id="11" name="TextBox 11"/>
            <p:cNvSpPr txBox="1"/>
            <p:nvPr/>
          </p:nvSpPr>
          <p:spPr>
            <a:xfrm>
              <a:off x="75244" y="-42608"/>
              <a:ext cx="1178269" cy="1698600"/>
            </a:xfrm>
            <a:prstGeom prst="rect">
              <a:avLst/>
            </a:prstGeom>
          </p:spPr>
          <p:txBody>
            <a:bodyPr lIns="50800" tIns="50800" rIns="50800" bIns="50800" rtlCol="0" anchor="ctr"/>
            <a:lstStyle/>
            <a:p>
              <a:pPr algn="ctr">
                <a:lnSpc>
                  <a:spcPts val="3424"/>
                </a:lnSpc>
              </a:pPr>
              <a:endParaRPr dirty="0">
                <a:latin typeface="Nunito Sans" pitchFamily="2" charset="77"/>
              </a:endParaRPr>
            </a:p>
            <a:p>
              <a:pPr marL="0" lvl="0" indent="0" algn="ctr">
                <a:lnSpc>
                  <a:spcPts val="3424"/>
                </a:lnSpc>
                <a:spcBef>
                  <a:spcPct val="0"/>
                </a:spcBef>
              </a:pPr>
              <a:r>
                <a:rPr lang="en-US" sz="2481" spc="24" dirty="0">
                  <a:solidFill>
                    <a:srgbClr val="000000"/>
                  </a:solidFill>
                  <a:latin typeface="Nunito Sans" pitchFamily="2" charset="77"/>
                </a:rPr>
                <a:t>to create an inclusive society for all, where displaced populations can be safely protected within host societies and be shielded from discriminatory practices as defined and prohibited in the 1951 Refugee Convention, and its 1967 Protocol</a:t>
              </a:r>
            </a:p>
          </p:txBody>
        </p:sp>
      </p:grpSp>
      <p:sp>
        <p:nvSpPr>
          <p:cNvPr id="12" name="Freeform 12"/>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p:cNvGrpSpPr/>
          <p:nvPr/>
        </p:nvGrpSpPr>
        <p:grpSpPr>
          <a:xfrm>
            <a:off x="11884638" y="3392094"/>
            <a:ext cx="4473739" cy="5996530"/>
            <a:chOff x="0" y="-13301"/>
            <a:chExt cx="1178269" cy="1579333"/>
          </a:xfrm>
        </p:grpSpPr>
        <p:sp>
          <p:nvSpPr>
            <p:cNvPr id="16" name="Freeform 16"/>
            <p:cNvSpPr/>
            <p:nvPr/>
          </p:nvSpPr>
          <p:spPr>
            <a:xfrm>
              <a:off x="0" y="0"/>
              <a:ext cx="1178269" cy="1531708"/>
            </a:xfrm>
            <a:custGeom>
              <a:avLst/>
              <a:gdLst/>
              <a:ahLst/>
              <a:cxnLst/>
              <a:rect l="l" t="t" r="r" b="b"/>
              <a:pathLst>
                <a:path w="1178269" h="1531708">
                  <a:moveTo>
                    <a:pt x="0" y="0"/>
                  </a:moveTo>
                  <a:lnTo>
                    <a:pt x="1178269" y="0"/>
                  </a:lnTo>
                  <a:lnTo>
                    <a:pt x="1178269" y="1531708"/>
                  </a:lnTo>
                  <a:lnTo>
                    <a:pt x="0" y="1531708"/>
                  </a:lnTo>
                  <a:close/>
                </a:path>
              </a:pathLst>
            </a:custGeom>
            <a:solidFill>
              <a:srgbClr val="FFFFFF"/>
            </a:solidFill>
            <a:ln w="95250" cap="sq">
              <a:solidFill>
                <a:srgbClr val="FF865E"/>
              </a:solidFill>
              <a:prstDash val="solid"/>
              <a:miter/>
            </a:ln>
          </p:spPr>
          <p:txBody>
            <a:bodyPr/>
            <a:lstStyle/>
            <a:p>
              <a:endParaRPr lang="en-US"/>
            </a:p>
          </p:txBody>
        </p:sp>
        <p:sp>
          <p:nvSpPr>
            <p:cNvPr id="17" name="TextBox 17"/>
            <p:cNvSpPr txBox="1"/>
            <p:nvPr/>
          </p:nvSpPr>
          <p:spPr>
            <a:xfrm>
              <a:off x="93993" y="-13301"/>
              <a:ext cx="990282" cy="1579333"/>
            </a:xfrm>
            <a:prstGeom prst="rect">
              <a:avLst/>
            </a:prstGeom>
          </p:spPr>
          <p:txBody>
            <a:bodyPr lIns="50800" tIns="50800" rIns="50800" bIns="50800" rtlCol="0" anchor="ctr"/>
            <a:lstStyle/>
            <a:p>
              <a:pPr marL="0" lvl="0" indent="0" algn="ctr">
                <a:lnSpc>
                  <a:spcPts val="3424"/>
                </a:lnSpc>
                <a:spcBef>
                  <a:spcPct val="0"/>
                </a:spcBef>
              </a:pPr>
              <a:r>
                <a:rPr lang="en-US" sz="2481" spc="24" dirty="0">
                  <a:solidFill>
                    <a:srgbClr val="000000"/>
                  </a:solidFill>
                  <a:latin typeface="Nunito Sans" pitchFamily="2" charset="77"/>
                </a:rPr>
                <a:t>to empower displaced populations to achieve socio-economic independence and self-reliance, and to build their capacities to ensure that their rights, freedoms and dignities are being upheld and valued.</a:t>
              </a:r>
            </a:p>
          </p:txBody>
        </p:sp>
      </p:grpSp>
      <p:sp>
        <p:nvSpPr>
          <p:cNvPr id="18" name="TextBox 18"/>
          <p:cNvSpPr txBox="1"/>
          <p:nvPr/>
        </p:nvSpPr>
        <p:spPr>
          <a:xfrm>
            <a:off x="3268753" y="3593556"/>
            <a:ext cx="1795478" cy="520423"/>
          </a:xfrm>
          <a:prstGeom prst="rect">
            <a:avLst/>
          </a:prstGeom>
        </p:spPr>
        <p:txBody>
          <a:bodyPr lIns="0" tIns="0" rIns="0" bIns="0" rtlCol="0" anchor="t">
            <a:spAutoFit/>
          </a:bodyPr>
          <a:lstStyle/>
          <a:p>
            <a:pPr marL="0" lvl="0" indent="0" algn="ctr">
              <a:lnSpc>
                <a:spcPts val="4233"/>
              </a:lnSpc>
              <a:spcBef>
                <a:spcPct val="0"/>
              </a:spcBef>
            </a:pPr>
            <a:r>
              <a:rPr lang="en-US" sz="3067" b="1" spc="300" dirty="0">
                <a:solidFill>
                  <a:srgbClr val="EF6A3E"/>
                </a:solidFill>
                <a:latin typeface="Nunito Sans" pitchFamily="2" charset="77"/>
              </a:rPr>
              <a:t>Vision</a:t>
            </a:r>
          </a:p>
        </p:txBody>
      </p:sp>
      <p:sp>
        <p:nvSpPr>
          <p:cNvPr id="19" name="TextBox 19"/>
          <p:cNvSpPr txBox="1"/>
          <p:nvPr/>
        </p:nvSpPr>
        <p:spPr>
          <a:xfrm>
            <a:off x="8246261" y="3385446"/>
            <a:ext cx="1795478" cy="520423"/>
          </a:xfrm>
          <a:prstGeom prst="rect">
            <a:avLst/>
          </a:prstGeom>
        </p:spPr>
        <p:txBody>
          <a:bodyPr lIns="0" tIns="0" rIns="0" bIns="0" rtlCol="0" anchor="t">
            <a:spAutoFit/>
          </a:bodyPr>
          <a:lstStyle/>
          <a:p>
            <a:pPr marL="0" lvl="0" indent="0" algn="ctr">
              <a:lnSpc>
                <a:spcPts val="4233"/>
              </a:lnSpc>
              <a:spcBef>
                <a:spcPct val="0"/>
              </a:spcBef>
            </a:pPr>
            <a:r>
              <a:rPr lang="en-US" sz="3067" b="1" spc="300" dirty="0">
                <a:solidFill>
                  <a:srgbClr val="425C98"/>
                </a:solidFill>
                <a:latin typeface="Nunito Sans" pitchFamily="2" charset="77"/>
              </a:rPr>
              <a:t>Mission</a:t>
            </a:r>
          </a:p>
        </p:txBody>
      </p:sp>
      <p:sp>
        <p:nvSpPr>
          <p:cNvPr id="20" name="TextBox 20"/>
          <p:cNvSpPr txBox="1"/>
          <p:nvPr/>
        </p:nvSpPr>
        <p:spPr>
          <a:xfrm>
            <a:off x="13223769" y="3593556"/>
            <a:ext cx="1795478" cy="520423"/>
          </a:xfrm>
          <a:prstGeom prst="rect">
            <a:avLst/>
          </a:prstGeom>
        </p:spPr>
        <p:txBody>
          <a:bodyPr lIns="0" tIns="0" rIns="0" bIns="0" rtlCol="0" anchor="t">
            <a:spAutoFit/>
          </a:bodyPr>
          <a:lstStyle/>
          <a:p>
            <a:pPr marL="0" lvl="0" indent="0" algn="ctr">
              <a:lnSpc>
                <a:spcPts val="4233"/>
              </a:lnSpc>
              <a:spcBef>
                <a:spcPct val="0"/>
              </a:spcBef>
            </a:pPr>
            <a:r>
              <a:rPr lang="en-US" sz="3067" b="1" spc="300" dirty="0">
                <a:solidFill>
                  <a:srgbClr val="EF6A3E"/>
                </a:solidFill>
                <a:latin typeface="Nunito Sans" pitchFamily="2" charset="77"/>
              </a:rPr>
              <a:t>Goals</a:t>
            </a:r>
          </a:p>
        </p:txBody>
      </p:sp>
      <p:sp>
        <p:nvSpPr>
          <p:cNvPr id="21" name="TextBox 32">
            <a:extLst>
              <a:ext uri="{FF2B5EF4-FFF2-40B4-BE49-F238E27FC236}">
                <a16:creationId xmlns:a16="http://schemas.microsoft.com/office/drawing/2014/main" id="{BC160303-35A0-56B3-E816-24D050781531}"/>
              </a:ext>
            </a:extLst>
          </p:cNvPr>
          <p:cNvSpPr txBox="1"/>
          <p:nvPr/>
        </p:nvSpPr>
        <p:spPr>
          <a:xfrm>
            <a:off x="7365778" y="307114"/>
            <a:ext cx="3556444" cy="910506"/>
          </a:xfrm>
          <a:prstGeom prst="rect">
            <a:avLst/>
          </a:prstGeom>
        </p:spPr>
        <p:txBody>
          <a:bodyPr wrap="square" lIns="0" tIns="0" rIns="0" bIns="0" rtlCol="0" anchor="t">
            <a:spAutoFit/>
          </a:bodyPr>
          <a:lstStyle/>
          <a:p>
            <a:pPr algn="l">
              <a:lnSpc>
                <a:spcPts val="7080"/>
              </a:lnSpc>
            </a:pPr>
            <a:r>
              <a:rPr lang="en-US" sz="6437" dirty="0">
                <a:solidFill>
                  <a:srgbClr val="FFFFFF"/>
                </a:solidFill>
                <a:latin typeface="Codec Pro ExtraBold Bold"/>
              </a:rPr>
              <a:t>MANDATE</a:t>
            </a:r>
          </a:p>
        </p:txBody>
      </p:sp>
      <p:sp>
        <p:nvSpPr>
          <p:cNvPr id="22" name="Freeform 50">
            <a:extLst>
              <a:ext uri="{FF2B5EF4-FFF2-40B4-BE49-F238E27FC236}">
                <a16:creationId xmlns:a16="http://schemas.microsoft.com/office/drawing/2014/main" id="{94FE6537-C4FA-FD04-4495-8942FFC36EA6}"/>
              </a:ext>
            </a:extLst>
          </p:cNvPr>
          <p:cNvSpPr/>
          <p:nvPr/>
        </p:nvSpPr>
        <p:spPr>
          <a:xfrm>
            <a:off x="304800" y="-68035"/>
            <a:ext cx="2875304" cy="2783639"/>
          </a:xfrm>
          <a:custGeom>
            <a:avLst/>
            <a:gdLst/>
            <a:ahLst/>
            <a:cxnLst/>
            <a:rect l="l" t="t" r="r" b="b"/>
            <a:pathLst>
              <a:path w="5750608" h="5750608">
                <a:moveTo>
                  <a:pt x="0" y="0"/>
                </a:moveTo>
                <a:lnTo>
                  <a:pt x="5750608" y="0"/>
                </a:lnTo>
                <a:lnTo>
                  <a:pt x="5750608" y="5750608"/>
                </a:lnTo>
                <a:lnTo>
                  <a:pt x="0" y="575060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5710" y="1595303"/>
            <a:ext cx="5168496" cy="5168496"/>
          </a:xfrm>
          <a:custGeom>
            <a:avLst/>
            <a:gdLst/>
            <a:ahLst/>
            <a:cxnLst/>
            <a:rect l="l" t="t" r="r" b="b"/>
            <a:pathLst>
              <a:path w="5168496" h="5168496">
                <a:moveTo>
                  <a:pt x="0" y="0"/>
                </a:moveTo>
                <a:lnTo>
                  <a:pt x="5168496" y="0"/>
                </a:lnTo>
                <a:lnTo>
                  <a:pt x="5168496" y="5168496"/>
                </a:lnTo>
                <a:lnTo>
                  <a:pt x="0" y="516849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940369" y="433523"/>
            <a:ext cx="9528332" cy="461665"/>
          </a:xfrm>
          <a:prstGeom prst="rect">
            <a:avLst/>
          </a:prstGeom>
        </p:spPr>
        <p:txBody>
          <a:bodyPr lIns="0" tIns="0" rIns="0" bIns="0" rtlCol="0" anchor="t">
            <a:spAutoFit/>
          </a:bodyPr>
          <a:lstStyle/>
          <a:p>
            <a:pPr>
              <a:lnSpc>
                <a:spcPts val="3639"/>
              </a:lnSpc>
              <a:spcBef>
                <a:spcPct val="0"/>
              </a:spcBef>
            </a:pPr>
            <a:r>
              <a:rPr lang="en-US" sz="2799" b="1" dirty="0">
                <a:solidFill>
                  <a:srgbClr val="425C98"/>
                </a:solidFill>
                <a:latin typeface="League Spartan"/>
                <a:ea typeface="League Spartan"/>
                <a:cs typeface="League Spartan"/>
                <a:sym typeface="League Spartan"/>
              </a:rPr>
              <a:t>About</a:t>
            </a:r>
          </a:p>
        </p:txBody>
      </p:sp>
      <p:sp>
        <p:nvSpPr>
          <p:cNvPr id="4" name="TextBox 4"/>
          <p:cNvSpPr txBox="1"/>
          <p:nvPr/>
        </p:nvSpPr>
        <p:spPr>
          <a:xfrm>
            <a:off x="6940368" y="870215"/>
            <a:ext cx="10820967" cy="735651"/>
          </a:xfrm>
          <a:prstGeom prst="rect">
            <a:avLst/>
          </a:prstGeom>
        </p:spPr>
        <p:txBody>
          <a:bodyPr lIns="0" tIns="0" rIns="0" bIns="0" rtlCol="0" anchor="t">
            <a:spAutoFit/>
          </a:bodyPr>
          <a:lstStyle/>
          <a:p>
            <a:pPr marL="425075" lvl="1" indent="-212538">
              <a:lnSpc>
                <a:spcPts val="2954"/>
              </a:lnSpc>
              <a:buFont typeface="Arial"/>
              <a:buChar char="•"/>
            </a:pPr>
            <a:r>
              <a:rPr lang="en-US" sz="1968" dirty="0">
                <a:solidFill>
                  <a:srgbClr val="000000"/>
                </a:solidFill>
                <a:latin typeface="Montserrat"/>
                <a:ea typeface="Montserrat"/>
                <a:cs typeface="Montserrat"/>
                <a:sym typeface="Montserrat"/>
              </a:rPr>
              <a:t>GRD advocates for refugee and human rights through research, policy &amp; advocacy and community engagement</a:t>
            </a:r>
          </a:p>
        </p:txBody>
      </p:sp>
      <p:grpSp>
        <p:nvGrpSpPr>
          <p:cNvPr id="5" name="Group 5"/>
          <p:cNvGrpSpPr/>
          <p:nvPr/>
        </p:nvGrpSpPr>
        <p:grpSpPr>
          <a:xfrm>
            <a:off x="6940368" y="1709519"/>
            <a:ext cx="10820967" cy="2722367"/>
            <a:chOff x="0" y="-28575"/>
            <a:chExt cx="14427956" cy="3629822"/>
          </a:xfrm>
        </p:grpSpPr>
        <p:sp>
          <p:nvSpPr>
            <p:cNvPr id="6" name="TextBox 6"/>
            <p:cNvSpPr txBox="1"/>
            <p:nvPr/>
          </p:nvSpPr>
          <p:spPr>
            <a:xfrm>
              <a:off x="0" y="-28575"/>
              <a:ext cx="12704444" cy="615553"/>
            </a:xfrm>
            <a:prstGeom prst="rect">
              <a:avLst/>
            </a:prstGeom>
          </p:spPr>
          <p:txBody>
            <a:bodyPr lIns="0" tIns="0" rIns="0" bIns="0" rtlCol="0" anchor="t">
              <a:spAutoFit/>
            </a:bodyPr>
            <a:lstStyle/>
            <a:p>
              <a:pPr>
                <a:lnSpc>
                  <a:spcPts val="3639"/>
                </a:lnSpc>
                <a:spcBef>
                  <a:spcPct val="0"/>
                </a:spcBef>
              </a:pPr>
              <a:r>
                <a:rPr lang="en-US" sz="2799" b="1" dirty="0">
                  <a:solidFill>
                    <a:srgbClr val="425C98"/>
                  </a:solidFill>
                  <a:latin typeface="League Spartan"/>
                  <a:ea typeface="League Spartan"/>
                  <a:cs typeface="League Spartan"/>
                  <a:sym typeface="League Spartan"/>
                </a:rPr>
                <a:t>Research</a:t>
              </a:r>
            </a:p>
          </p:txBody>
        </p:sp>
        <p:sp>
          <p:nvSpPr>
            <p:cNvPr id="7" name="TextBox 7"/>
            <p:cNvSpPr txBox="1"/>
            <p:nvPr/>
          </p:nvSpPr>
          <p:spPr>
            <a:xfrm>
              <a:off x="0" y="568537"/>
              <a:ext cx="14427956" cy="3032710"/>
            </a:xfrm>
            <a:prstGeom prst="rect">
              <a:avLst/>
            </a:prstGeom>
          </p:spPr>
          <p:txBody>
            <a:bodyPr lIns="0" tIns="0" rIns="0" bIns="0" rtlCol="0" anchor="t">
              <a:spAutoFit/>
            </a:bodyPr>
            <a:lstStyle/>
            <a:p>
              <a:pPr>
                <a:lnSpc>
                  <a:spcPts val="2954"/>
                </a:lnSpc>
              </a:pPr>
              <a:r>
                <a:rPr lang="en-US" sz="1968" dirty="0">
                  <a:solidFill>
                    <a:srgbClr val="000000"/>
                  </a:solidFill>
                  <a:latin typeface="Montserrat"/>
                  <a:ea typeface="Montserrat"/>
                  <a:cs typeface="Montserrat"/>
                  <a:sym typeface="Montserrat"/>
                </a:rPr>
                <a:t>GRD’s key research activities include:</a:t>
              </a:r>
            </a:p>
            <a:p>
              <a:pPr marL="425075" lvl="1" indent="-212538">
                <a:lnSpc>
                  <a:spcPts val="2954"/>
                </a:lnSpc>
                <a:buFont typeface="Arial"/>
                <a:buChar char="•"/>
              </a:pPr>
              <a:r>
                <a:rPr lang="en-US" sz="1968" dirty="0">
                  <a:solidFill>
                    <a:srgbClr val="000000"/>
                  </a:solidFill>
                  <a:latin typeface="Montserrat"/>
                  <a:ea typeface="Montserrat"/>
                  <a:cs typeface="Montserrat"/>
                  <a:sym typeface="Montserrat"/>
                </a:rPr>
                <a:t>Primary &amp; secondary research with local partners regarding:</a:t>
              </a:r>
            </a:p>
            <a:p>
              <a:pPr marL="850149" lvl="2" indent="-283383">
                <a:lnSpc>
                  <a:spcPts val="2954"/>
                </a:lnSpc>
                <a:buFont typeface="Arial"/>
                <a:buChar char="⚬"/>
              </a:pPr>
              <a:r>
                <a:rPr lang="en-US" sz="1968" dirty="0">
                  <a:solidFill>
                    <a:srgbClr val="000000"/>
                  </a:solidFill>
                  <a:latin typeface="Montserrat"/>
                  <a:ea typeface="Montserrat"/>
                  <a:cs typeface="Montserrat"/>
                  <a:sym typeface="Montserrat"/>
                </a:rPr>
                <a:t>Socio-economic Integration</a:t>
              </a:r>
            </a:p>
            <a:p>
              <a:pPr marL="850149" lvl="2" indent="-283383">
                <a:lnSpc>
                  <a:spcPts val="2954"/>
                </a:lnSpc>
                <a:buFont typeface="Arial"/>
                <a:buChar char="⚬"/>
              </a:pPr>
              <a:r>
                <a:rPr lang="en-US" sz="1968" dirty="0">
                  <a:solidFill>
                    <a:srgbClr val="000000"/>
                  </a:solidFill>
                  <a:latin typeface="Montserrat"/>
                  <a:ea typeface="Montserrat"/>
                  <a:cs typeface="Montserrat"/>
                  <a:sym typeface="Montserrat"/>
                </a:rPr>
                <a:t>Strengthened Migration Governance (i.e. GCR, CRRF &amp; GCM)</a:t>
              </a:r>
            </a:p>
            <a:p>
              <a:pPr marL="850149" lvl="2" indent="-283383">
                <a:lnSpc>
                  <a:spcPts val="2954"/>
                </a:lnSpc>
                <a:buFont typeface="Arial"/>
                <a:buChar char="⚬"/>
              </a:pPr>
              <a:r>
                <a:rPr lang="en-US" sz="1968" dirty="0" err="1">
                  <a:solidFill>
                    <a:srgbClr val="000000"/>
                  </a:solidFill>
                  <a:latin typeface="Montserrat"/>
                  <a:ea typeface="Montserrat"/>
                  <a:cs typeface="Montserrat"/>
                  <a:sym typeface="Montserrat"/>
                </a:rPr>
                <a:t>Localisation</a:t>
              </a:r>
              <a:r>
                <a:rPr lang="en-US" sz="1968" dirty="0">
                  <a:solidFill>
                    <a:srgbClr val="000000"/>
                  </a:solidFill>
                  <a:latin typeface="Montserrat"/>
                  <a:ea typeface="Montserrat"/>
                  <a:cs typeface="Montserrat"/>
                  <a:sym typeface="Montserrat"/>
                </a:rPr>
                <a:t> of Knowledge</a:t>
              </a:r>
            </a:p>
            <a:p>
              <a:pPr>
                <a:lnSpc>
                  <a:spcPts val="2954"/>
                </a:lnSpc>
                <a:spcBef>
                  <a:spcPct val="0"/>
                </a:spcBef>
              </a:pPr>
              <a:endParaRPr lang="en-US" sz="1968" dirty="0">
                <a:solidFill>
                  <a:srgbClr val="000000"/>
                </a:solidFill>
                <a:latin typeface="Montserrat"/>
                <a:ea typeface="Montserrat"/>
                <a:cs typeface="Montserrat"/>
                <a:sym typeface="Montserrat"/>
              </a:endParaRPr>
            </a:p>
          </p:txBody>
        </p:sp>
      </p:grpSp>
      <p:grpSp>
        <p:nvGrpSpPr>
          <p:cNvPr id="8" name="Group 8"/>
          <p:cNvGrpSpPr/>
          <p:nvPr/>
        </p:nvGrpSpPr>
        <p:grpSpPr>
          <a:xfrm>
            <a:off x="7198311" y="6366574"/>
            <a:ext cx="10820967" cy="3135663"/>
            <a:chOff x="0" y="-28575"/>
            <a:chExt cx="14427956" cy="4180884"/>
          </a:xfrm>
        </p:grpSpPr>
        <p:sp>
          <p:nvSpPr>
            <p:cNvPr id="9" name="TextBox 9"/>
            <p:cNvSpPr txBox="1"/>
            <p:nvPr/>
          </p:nvSpPr>
          <p:spPr>
            <a:xfrm>
              <a:off x="0" y="-28575"/>
              <a:ext cx="12704444" cy="615553"/>
            </a:xfrm>
            <a:prstGeom prst="rect">
              <a:avLst/>
            </a:prstGeom>
          </p:spPr>
          <p:txBody>
            <a:bodyPr lIns="0" tIns="0" rIns="0" bIns="0" rtlCol="0" anchor="t">
              <a:spAutoFit/>
            </a:bodyPr>
            <a:lstStyle/>
            <a:p>
              <a:pPr>
                <a:lnSpc>
                  <a:spcPts val="3639"/>
                </a:lnSpc>
                <a:spcBef>
                  <a:spcPct val="0"/>
                </a:spcBef>
              </a:pPr>
              <a:r>
                <a:rPr lang="en-US" sz="2799" b="1" dirty="0">
                  <a:solidFill>
                    <a:srgbClr val="425C98"/>
                  </a:solidFill>
                  <a:latin typeface="League Spartan"/>
                  <a:ea typeface="League Spartan"/>
                  <a:cs typeface="League Spartan"/>
                  <a:sym typeface="League Spartan"/>
                </a:rPr>
                <a:t>Community Engagement</a:t>
              </a:r>
            </a:p>
          </p:txBody>
        </p:sp>
        <p:sp>
          <p:nvSpPr>
            <p:cNvPr id="10" name="TextBox 10"/>
            <p:cNvSpPr txBox="1"/>
            <p:nvPr/>
          </p:nvSpPr>
          <p:spPr>
            <a:xfrm>
              <a:off x="0" y="606637"/>
              <a:ext cx="14427956" cy="3545672"/>
            </a:xfrm>
            <a:prstGeom prst="rect">
              <a:avLst/>
            </a:prstGeom>
          </p:spPr>
          <p:txBody>
            <a:bodyPr lIns="0" tIns="0" rIns="0" bIns="0" rtlCol="0" anchor="t">
              <a:spAutoFit/>
            </a:bodyPr>
            <a:lstStyle/>
            <a:p>
              <a:pPr marL="425075" lvl="1" indent="-212538">
                <a:lnSpc>
                  <a:spcPts val="2954"/>
                </a:lnSpc>
                <a:buFont typeface="Arial"/>
                <a:buChar char="•"/>
              </a:pPr>
              <a:r>
                <a:rPr lang="en-US" sz="1968">
                  <a:solidFill>
                    <a:srgbClr val="000000"/>
                  </a:solidFill>
                  <a:latin typeface="Montserrat"/>
                  <a:ea typeface="Montserrat"/>
                  <a:cs typeface="Montserrat"/>
                  <a:sym typeface="Montserrat"/>
                </a:rPr>
                <a:t>GRD creates &amp; facilitates capacity building activities with displaced populations and host community members</a:t>
              </a:r>
            </a:p>
            <a:p>
              <a:pPr marL="850149" lvl="2" indent="-283383">
                <a:lnSpc>
                  <a:spcPts val="2954"/>
                </a:lnSpc>
                <a:buFont typeface="Arial"/>
                <a:buChar char="⚬"/>
              </a:pPr>
              <a:r>
                <a:rPr lang="en-US" sz="1968">
                  <a:solidFill>
                    <a:srgbClr val="000000"/>
                  </a:solidFill>
                  <a:latin typeface="Montserrat"/>
                  <a:ea typeface="Montserrat"/>
                  <a:cs typeface="Montserrat"/>
                  <a:sym typeface="Montserrat"/>
                </a:rPr>
                <a:t>Focus on institutional capacity building for RLO/CBO + Project Management</a:t>
              </a:r>
            </a:p>
            <a:p>
              <a:pPr marL="425075" lvl="1" indent="-212538">
                <a:lnSpc>
                  <a:spcPts val="2954"/>
                </a:lnSpc>
                <a:buFont typeface="Arial"/>
                <a:buChar char="•"/>
              </a:pPr>
              <a:r>
                <a:rPr lang="en-US" sz="1968">
                  <a:solidFill>
                    <a:srgbClr val="000000"/>
                  </a:solidFill>
                  <a:latin typeface="Montserrat"/>
                  <a:ea typeface="Montserrat"/>
                  <a:cs typeface="Montserrat"/>
                  <a:sym typeface="Montserrat"/>
                </a:rPr>
                <a:t>GRD facilitates programs and opportunities to amplify the voices of displaced populations and host community members </a:t>
              </a:r>
            </a:p>
            <a:p>
              <a:pPr marL="425075" lvl="1" indent="-212538">
                <a:lnSpc>
                  <a:spcPts val="2954"/>
                </a:lnSpc>
                <a:buFont typeface="Arial"/>
                <a:buChar char="•"/>
              </a:pPr>
              <a:r>
                <a:rPr lang="en-US" sz="1968">
                  <a:solidFill>
                    <a:srgbClr val="000000"/>
                  </a:solidFill>
                  <a:latin typeface="Montserrat"/>
                  <a:ea typeface="Montserrat"/>
                  <a:cs typeface="Montserrat"/>
                  <a:sym typeface="Montserrat"/>
                </a:rPr>
                <a:t>GRD participates and hosts outreach activities such as podcasts, panels, forums, symposiums, town halls, and related - in person and online</a:t>
              </a:r>
            </a:p>
          </p:txBody>
        </p:sp>
      </p:grpSp>
      <p:grpSp>
        <p:nvGrpSpPr>
          <p:cNvPr id="11" name="Group 11"/>
          <p:cNvGrpSpPr/>
          <p:nvPr/>
        </p:nvGrpSpPr>
        <p:grpSpPr>
          <a:xfrm>
            <a:off x="7198311" y="4169966"/>
            <a:ext cx="10820967" cy="1976978"/>
            <a:chOff x="0" y="-28575"/>
            <a:chExt cx="14427956" cy="2635970"/>
          </a:xfrm>
        </p:grpSpPr>
        <p:sp>
          <p:nvSpPr>
            <p:cNvPr id="12" name="TextBox 12"/>
            <p:cNvSpPr txBox="1"/>
            <p:nvPr/>
          </p:nvSpPr>
          <p:spPr>
            <a:xfrm>
              <a:off x="0" y="-28575"/>
              <a:ext cx="12704444" cy="615553"/>
            </a:xfrm>
            <a:prstGeom prst="rect">
              <a:avLst/>
            </a:prstGeom>
          </p:spPr>
          <p:txBody>
            <a:bodyPr lIns="0" tIns="0" rIns="0" bIns="0" rtlCol="0" anchor="t">
              <a:spAutoFit/>
            </a:bodyPr>
            <a:lstStyle/>
            <a:p>
              <a:pPr>
                <a:lnSpc>
                  <a:spcPts val="3639"/>
                </a:lnSpc>
                <a:spcBef>
                  <a:spcPct val="0"/>
                </a:spcBef>
              </a:pPr>
              <a:r>
                <a:rPr lang="en-US" sz="2799" b="1" dirty="0">
                  <a:solidFill>
                    <a:srgbClr val="425C98"/>
                  </a:solidFill>
                  <a:latin typeface="League Spartan"/>
                  <a:ea typeface="League Spartan"/>
                  <a:cs typeface="League Spartan"/>
                  <a:sym typeface="League Spartan"/>
                </a:rPr>
                <a:t>Policy &amp; Advocacy</a:t>
              </a:r>
            </a:p>
          </p:txBody>
        </p:sp>
        <p:sp>
          <p:nvSpPr>
            <p:cNvPr id="13" name="TextBox 13"/>
            <p:cNvSpPr txBox="1"/>
            <p:nvPr/>
          </p:nvSpPr>
          <p:spPr>
            <a:xfrm>
              <a:off x="0" y="600607"/>
              <a:ext cx="14427956" cy="2006788"/>
            </a:xfrm>
            <a:prstGeom prst="rect">
              <a:avLst/>
            </a:prstGeom>
          </p:spPr>
          <p:txBody>
            <a:bodyPr lIns="0" tIns="0" rIns="0" bIns="0" rtlCol="0" anchor="t">
              <a:spAutoFit/>
            </a:bodyPr>
            <a:lstStyle/>
            <a:p>
              <a:pPr marL="425075" lvl="1" indent="-212538">
                <a:lnSpc>
                  <a:spcPts val="2954"/>
                </a:lnSpc>
                <a:buFont typeface="Arial"/>
                <a:buChar char="•"/>
              </a:pPr>
              <a:r>
                <a:rPr lang="en-US" sz="1968">
                  <a:solidFill>
                    <a:srgbClr val="000000"/>
                  </a:solidFill>
                  <a:latin typeface="Montserrat"/>
                  <a:ea typeface="Montserrat"/>
                  <a:cs typeface="Montserrat"/>
                  <a:sym typeface="Montserrat"/>
                </a:rPr>
                <a:t>Evidence-based research shapes all policy projects &amp; campaigns</a:t>
              </a:r>
            </a:p>
            <a:p>
              <a:pPr marL="425075" lvl="1" indent="-212538">
                <a:lnSpc>
                  <a:spcPts val="2954"/>
                </a:lnSpc>
                <a:buFont typeface="Arial"/>
                <a:buChar char="•"/>
              </a:pPr>
              <a:r>
                <a:rPr lang="en-US" sz="1968">
                  <a:solidFill>
                    <a:srgbClr val="000000"/>
                  </a:solidFill>
                  <a:latin typeface="Montserrat"/>
                  <a:ea typeface="Montserrat"/>
                  <a:cs typeface="Montserrat"/>
                  <a:sym typeface="Montserrat"/>
                </a:rPr>
                <a:t>GRD engages with relevant stakeholders including displaced populations, civil society organizations, I/NGOs, government institutions</a:t>
              </a:r>
            </a:p>
            <a:p>
              <a:pPr marL="425075" lvl="1" indent="-212538">
                <a:lnSpc>
                  <a:spcPts val="2954"/>
                </a:lnSpc>
                <a:buFont typeface="Arial"/>
                <a:buChar char="•"/>
              </a:pPr>
              <a:r>
                <a:rPr lang="en-US" sz="1968">
                  <a:solidFill>
                    <a:srgbClr val="000000"/>
                  </a:solidFill>
                  <a:latin typeface="Montserrat"/>
                  <a:ea typeface="Montserrat"/>
                  <a:cs typeface="Montserrat"/>
                  <a:sym typeface="Montserrat"/>
                </a:rPr>
                <a:t>GRD partners with relevant actors to engage in meaningful direction</a:t>
              </a:r>
            </a:p>
          </p:txBody>
        </p:sp>
      </p:grpSp>
      <p:sp>
        <p:nvSpPr>
          <p:cNvPr id="14" name="TextBox 14"/>
          <p:cNvSpPr txBox="1"/>
          <p:nvPr/>
        </p:nvSpPr>
        <p:spPr>
          <a:xfrm>
            <a:off x="525710" y="7015210"/>
            <a:ext cx="6010326" cy="441018"/>
          </a:xfrm>
          <a:prstGeom prst="rect">
            <a:avLst/>
          </a:prstGeom>
        </p:spPr>
        <p:txBody>
          <a:bodyPr lIns="0" tIns="0" rIns="0" bIns="0" rtlCol="0" anchor="t">
            <a:spAutoFit/>
          </a:bodyPr>
          <a:lstStyle/>
          <a:p>
            <a:pPr>
              <a:lnSpc>
                <a:spcPts val="3639"/>
              </a:lnSpc>
              <a:spcBef>
                <a:spcPct val="0"/>
              </a:spcBef>
            </a:pPr>
            <a:r>
              <a:rPr lang="en-US" sz="2799" b="1" i="1">
                <a:solidFill>
                  <a:srgbClr val="FF865E"/>
                </a:solidFill>
                <a:latin typeface="Montserrat Bold Italics"/>
                <a:ea typeface="Montserrat Bold Italics"/>
                <a:cs typeface="Montserrat Bold Italics"/>
                <a:sym typeface="Montserrat Bold Italics"/>
              </a:rPr>
              <a:t>‘Nothing About Us, Without Us’</a:t>
            </a:r>
          </a:p>
        </p:txBody>
      </p:sp>
      <p:pic>
        <p:nvPicPr>
          <p:cNvPr id="15" name="Picture 16">
            <a:extLst>
              <a:ext uri="{FF2B5EF4-FFF2-40B4-BE49-F238E27FC236}">
                <a16:creationId xmlns:a16="http://schemas.microsoft.com/office/drawing/2014/main" id="{0334E675-86D9-197D-EC5B-AA88C171A5C1}"/>
              </a:ext>
            </a:extLst>
          </p:cNvPr>
          <p:cNvPicPr>
            <a:picLocks noChangeAspect="1"/>
          </p:cNvPicPr>
          <p:nvPr/>
        </p:nvPicPr>
        <p:blipFill>
          <a:blip r:embed="rId3"/>
          <a:stretch>
            <a:fillRect/>
          </a:stretch>
        </p:blipFill>
        <p:spPr>
          <a:xfrm>
            <a:off x="2150659" y="7707639"/>
            <a:ext cx="1918597" cy="19185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62098" y="894218"/>
            <a:ext cx="5832554" cy="769441"/>
          </a:xfrm>
          <a:prstGeom prst="rect">
            <a:avLst/>
          </a:prstGeom>
        </p:spPr>
        <p:txBody>
          <a:bodyPr lIns="0" tIns="0" rIns="0" bIns="0" rtlCol="0" anchor="t">
            <a:spAutoFit/>
          </a:bodyPr>
          <a:lstStyle/>
          <a:p>
            <a:pPr>
              <a:lnSpc>
                <a:spcPts val="6017"/>
              </a:lnSpc>
            </a:pPr>
            <a:r>
              <a:rPr lang="en-US" sz="6078" b="1">
                <a:solidFill>
                  <a:srgbClr val="FE6D73"/>
                </a:solidFill>
                <a:latin typeface="Kollektif Bold"/>
                <a:ea typeface="Kollektif Bold"/>
                <a:cs typeface="Kollektif Bold"/>
                <a:sym typeface="Kollektif Bold"/>
              </a:rPr>
              <a:t>GRD PROJECTS</a:t>
            </a:r>
          </a:p>
        </p:txBody>
      </p:sp>
      <p:grpSp>
        <p:nvGrpSpPr>
          <p:cNvPr id="3" name="Group 3"/>
          <p:cNvGrpSpPr/>
          <p:nvPr/>
        </p:nvGrpSpPr>
        <p:grpSpPr>
          <a:xfrm>
            <a:off x="1" y="7912813"/>
            <a:ext cx="2980058" cy="2374190"/>
            <a:chOff x="0" y="0"/>
            <a:chExt cx="3973411" cy="3165585"/>
          </a:xfrm>
        </p:grpSpPr>
        <p:sp>
          <p:nvSpPr>
            <p:cNvPr id="4" name="Freeform 4"/>
            <p:cNvSpPr/>
            <p:nvPr/>
          </p:nvSpPr>
          <p:spPr>
            <a:xfrm rot="-10800000">
              <a:off x="6895" y="0"/>
              <a:ext cx="784502" cy="784502"/>
            </a:xfrm>
            <a:custGeom>
              <a:avLst/>
              <a:gdLst/>
              <a:ahLst/>
              <a:cxnLst/>
              <a:rect l="l" t="t" r="r" b="b"/>
              <a:pathLst>
                <a:path w="784502" h="784502">
                  <a:moveTo>
                    <a:pt x="0" y="0"/>
                  </a:moveTo>
                  <a:lnTo>
                    <a:pt x="784501" y="0"/>
                  </a:lnTo>
                  <a:lnTo>
                    <a:pt x="784501" y="784502"/>
                  </a:lnTo>
                  <a:lnTo>
                    <a:pt x="0" y="784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84502" y="20684"/>
              <a:ext cx="784502" cy="784502"/>
            </a:xfrm>
            <a:custGeom>
              <a:avLst/>
              <a:gdLst/>
              <a:ahLst/>
              <a:cxnLst/>
              <a:rect l="l" t="t" r="r" b="b"/>
              <a:pathLst>
                <a:path w="784502" h="784502">
                  <a:moveTo>
                    <a:pt x="0" y="0"/>
                  </a:moveTo>
                  <a:lnTo>
                    <a:pt x="784501" y="0"/>
                  </a:lnTo>
                  <a:lnTo>
                    <a:pt x="784501" y="784501"/>
                  </a:lnTo>
                  <a:lnTo>
                    <a:pt x="0" y="7845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0" y="805185"/>
              <a:ext cx="784502" cy="784502"/>
            </a:xfrm>
            <a:custGeom>
              <a:avLst/>
              <a:gdLst/>
              <a:ahLst/>
              <a:cxnLst/>
              <a:rect l="l" t="t" r="r" b="b"/>
              <a:pathLst>
                <a:path w="784502" h="784502">
                  <a:moveTo>
                    <a:pt x="0" y="0"/>
                  </a:moveTo>
                  <a:lnTo>
                    <a:pt x="784502" y="0"/>
                  </a:lnTo>
                  <a:lnTo>
                    <a:pt x="784502" y="784502"/>
                  </a:lnTo>
                  <a:lnTo>
                    <a:pt x="0" y="784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a:off x="0" y="1589687"/>
              <a:ext cx="784502" cy="784502"/>
            </a:xfrm>
            <a:custGeom>
              <a:avLst/>
              <a:gdLst/>
              <a:ahLst/>
              <a:cxnLst/>
              <a:rect l="l" t="t" r="r" b="b"/>
              <a:pathLst>
                <a:path w="784502" h="784502">
                  <a:moveTo>
                    <a:pt x="0" y="0"/>
                  </a:moveTo>
                  <a:lnTo>
                    <a:pt x="784502" y="0"/>
                  </a:lnTo>
                  <a:lnTo>
                    <a:pt x="784502" y="784502"/>
                  </a:lnTo>
                  <a:lnTo>
                    <a:pt x="0" y="784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5400000">
              <a:off x="784502" y="1589687"/>
              <a:ext cx="784502" cy="784502"/>
            </a:xfrm>
            <a:custGeom>
              <a:avLst/>
              <a:gdLst/>
              <a:ahLst/>
              <a:cxnLst/>
              <a:rect l="l" t="t" r="r" b="b"/>
              <a:pathLst>
                <a:path w="784502" h="784502">
                  <a:moveTo>
                    <a:pt x="0" y="0"/>
                  </a:moveTo>
                  <a:lnTo>
                    <a:pt x="784501" y="0"/>
                  </a:lnTo>
                  <a:lnTo>
                    <a:pt x="784501" y="784502"/>
                  </a:lnTo>
                  <a:lnTo>
                    <a:pt x="0" y="784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0800000">
              <a:off x="784502" y="2381083"/>
              <a:ext cx="784502" cy="784502"/>
            </a:xfrm>
            <a:custGeom>
              <a:avLst/>
              <a:gdLst/>
              <a:ahLst/>
              <a:cxnLst/>
              <a:rect l="l" t="t" r="r" b="b"/>
              <a:pathLst>
                <a:path w="784502" h="784502">
                  <a:moveTo>
                    <a:pt x="0" y="0"/>
                  </a:moveTo>
                  <a:lnTo>
                    <a:pt x="784501" y="0"/>
                  </a:lnTo>
                  <a:lnTo>
                    <a:pt x="784501" y="784502"/>
                  </a:lnTo>
                  <a:lnTo>
                    <a:pt x="0" y="7845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0800000">
              <a:off x="2404407" y="1596582"/>
              <a:ext cx="784502" cy="784502"/>
            </a:xfrm>
            <a:custGeom>
              <a:avLst/>
              <a:gdLst/>
              <a:ahLst/>
              <a:cxnLst/>
              <a:rect l="l" t="t" r="r" b="b"/>
              <a:pathLst>
                <a:path w="784502" h="784502">
                  <a:moveTo>
                    <a:pt x="0" y="0"/>
                  </a:moveTo>
                  <a:lnTo>
                    <a:pt x="784502" y="0"/>
                  </a:lnTo>
                  <a:lnTo>
                    <a:pt x="784502" y="784501"/>
                  </a:lnTo>
                  <a:lnTo>
                    <a:pt x="0" y="7845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2404407" y="812080"/>
              <a:ext cx="784502" cy="784502"/>
            </a:xfrm>
            <a:custGeom>
              <a:avLst/>
              <a:gdLst/>
              <a:ahLst/>
              <a:cxnLst/>
              <a:rect l="l" t="t" r="r" b="b"/>
              <a:pathLst>
                <a:path w="784502" h="784502">
                  <a:moveTo>
                    <a:pt x="0" y="0"/>
                  </a:moveTo>
                  <a:lnTo>
                    <a:pt x="784502" y="0"/>
                  </a:lnTo>
                  <a:lnTo>
                    <a:pt x="784502" y="784502"/>
                  </a:lnTo>
                  <a:lnTo>
                    <a:pt x="0" y="784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5400000">
              <a:off x="3188909" y="1596582"/>
              <a:ext cx="784502" cy="784502"/>
            </a:xfrm>
            <a:custGeom>
              <a:avLst/>
              <a:gdLst/>
              <a:ahLst/>
              <a:cxnLst/>
              <a:rect l="l" t="t" r="r" b="b"/>
              <a:pathLst>
                <a:path w="784502" h="784502">
                  <a:moveTo>
                    <a:pt x="0" y="0"/>
                  </a:moveTo>
                  <a:lnTo>
                    <a:pt x="784502" y="0"/>
                  </a:lnTo>
                  <a:lnTo>
                    <a:pt x="784502" y="784501"/>
                  </a:lnTo>
                  <a:lnTo>
                    <a:pt x="0" y="7845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619906" y="2381083"/>
              <a:ext cx="784502" cy="784502"/>
            </a:xfrm>
            <a:custGeom>
              <a:avLst/>
              <a:gdLst/>
              <a:ahLst/>
              <a:cxnLst/>
              <a:rect l="l" t="t" r="r" b="b"/>
              <a:pathLst>
                <a:path w="784502" h="784502">
                  <a:moveTo>
                    <a:pt x="0" y="0"/>
                  </a:moveTo>
                  <a:lnTo>
                    <a:pt x="784501" y="0"/>
                  </a:lnTo>
                  <a:lnTo>
                    <a:pt x="784501" y="784502"/>
                  </a:lnTo>
                  <a:lnTo>
                    <a:pt x="0" y="784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2404407" y="2381083"/>
              <a:ext cx="784502" cy="784502"/>
            </a:xfrm>
            <a:custGeom>
              <a:avLst/>
              <a:gdLst/>
              <a:ahLst/>
              <a:cxnLst/>
              <a:rect l="l" t="t" r="r" b="b"/>
              <a:pathLst>
                <a:path w="784502" h="784502">
                  <a:moveTo>
                    <a:pt x="0" y="0"/>
                  </a:moveTo>
                  <a:lnTo>
                    <a:pt x="784502" y="0"/>
                  </a:lnTo>
                  <a:lnTo>
                    <a:pt x="784502" y="784502"/>
                  </a:lnTo>
                  <a:lnTo>
                    <a:pt x="0" y="7845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5400000">
              <a:off x="0" y="2374189"/>
              <a:ext cx="784502" cy="784502"/>
            </a:xfrm>
            <a:custGeom>
              <a:avLst/>
              <a:gdLst/>
              <a:ahLst/>
              <a:cxnLst/>
              <a:rect l="l" t="t" r="r" b="b"/>
              <a:pathLst>
                <a:path w="784502" h="784502">
                  <a:moveTo>
                    <a:pt x="0" y="0"/>
                  </a:moveTo>
                  <a:lnTo>
                    <a:pt x="784502" y="0"/>
                  </a:lnTo>
                  <a:lnTo>
                    <a:pt x="784502" y="784501"/>
                  </a:lnTo>
                  <a:lnTo>
                    <a:pt x="0" y="7845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6" name="Group 16"/>
          <p:cNvGrpSpPr/>
          <p:nvPr/>
        </p:nvGrpSpPr>
        <p:grpSpPr>
          <a:xfrm>
            <a:off x="15576689" y="-4302907"/>
            <a:ext cx="8774060" cy="8726663"/>
            <a:chOff x="0" y="0"/>
            <a:chExt cx="11698747" cy="11635550"/>
          </a:xfrm>
        </p:grpSpPr>
        <p:grpSp>
          <p:nvGrpSpPr>
            <p:cNvPr id="17" name="Group 17"/>
            <p:cNvGrpSpPr/>
            <p:nvPr/>
          </p:nvGrpSpPr>
          <p:grpSpPr>
            <a:xfrm rot="8100000">
              <a:off x="1578894" y="4082566"/>
              <a:ext cx="9887197" cy="4753460"/>
              <a:chOff x="0" y="0"/>
              <a:chExt cx="660400" cy="317500"/>
            </a:xfrm>
          </p:grpSpPr>
          <p:sp>
            <p:nvSpPr>
              <p:cNvPr id="18" name="Freeform 18"/>
              <p:cNvSpPr/>
              <p:nvPr/>
            </p:nvSpPr>
            <p:spPr>
              <a:xfrm>
                <a:off x="0" y="0"/>
                <a:ext cx="660400" cy="317500"/>
              </a:xfrm>
              <a:custGeom>
                <a:avLst/>
                <a:gdLst/>
                <a:ahLst/>
                <a:cxnLst/>
                <a:rect l="l" t="t" r="r" b="b"/>
                <a:pathLst>
                  <a:path w="660400" h="3175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17500"/>
                    </a:cubicBezTo>
                    <a:lnTo>
                      <a:pt x="660400" y="317500"/>
                    </a:lnTo>
                    <a:lnTo>
                      <a:pt x="0" y="317500"/>
                    </a:lnTo>
                    <a:lnTo>
                      <a:pt x="0" y="317500"/>
                    </a:lnTo>
                    <a:cubicBezTo>
                      <a:pt x="1782" y="185660"/>
                      <a:pt x="93019" y="64045"/>
                      <a:pt x="220252" y="19070"/>
                    </a:cubicBezTo>
                    <a:close/>
                  </a:path>
                </a:pathLst>
              </a:custGeom>
              <a:solidFill>
                <a:srgbClr val="000000">
                  <a:alpha val="0"/>
                </a:srgbClr>
              </a:solidFill>
              <a:ln w="28575" cap="sq">
                <a:solidFill>
                  <a:srgbClr val="425C98"/>
                </a:solidFill>
                <a:prstDash val="solid"/>
                <a:miter/>
              </a:ln>
            </p:spPr>
            <p:txBody>
              <a:bodyPr/>
              <a:lstStyle/>
              <a:p>
                <a:endParaRPr lang="en-US"/>
              </a:p>
            </p:txBody>
          </p:sp>
          <p:sp>
            <p:nvSpPr>
              <p:cNvPr id="19" name="TextBox 19"/>
              <p:cNvSpPr txBox="1"/>
              <p:nvPr/>
            </p:nvSpPr>
            <p:spPr>
              <a:xfrm>
                <a:off x="0" y="146050"/>
                <a:ext cx="660400" cy="171450"/>
              </a:xfrm>
              <a:prstGeom prst="rect">
                <a:avLst/>
              </a:prstGeom>
            </p:spPr>
            <p:txBody>
              <a:bodyPr lIns="50801" tIns="50801" rIns="50801" bIns="50801" rtlCol="0" anchor="ctr"/>
              <a:lstStyle/>
              <a:p>
                <a:pPr algn="ctr">
                  <a:lnSpc>
                    <a:spcPts val="2553"/>
                  </a:lnSpc>
                </a:pPr>
                <a:endParaRPr/>
              </a:p>
            </p:txBody>
          </p:sp>
        </p:grpSp>
        <p:sp>
          <p:nvSpPr>
            <p:cNvPr id="20" name="AutoShape 20"/>
            <p:cNvSpPr/>
            <p:nvPr/>
          </p:nvSpPr>
          <p:spPr>
            <a:xfrm flipH="1">
              <a:off x="962888" y="898880"/>
              <a:ext cx="6843603" cy="6913622"/>
            </a:xfrm>
            <a:prstGeom prst="line">
              <a:avLst/>
            </a:prstGeom>
            <a:ln w="38100" cap="flat">
              <a:solidFill>
                <a:srgbClr val="425C98"/>
              </a:solidFill>
              <a:prstDash val="solid"/>
              <a:headEnd type="none" w="sm" len="sm"/>
              <a:tailEnd type="none" w="sm" len="sm"/>
            </a:ln>
          </p:spPr>
          <p:txBody>
            <a:bodyPr/>
            <a:lstStyle/>
            <a:p>
              <a:endParaRPr lang="en-US"/>
            </a:p>
          </p:txBody>
        </p:sp>
        <p:sp>
          <p:nvSpPr>
            <p:cNvPr id="21" name="AutoShape 21"/>
            <p:cNvSpPr/>
            <p:nvPr/>
          </p:nvSpPr>
          <p:spPr>
            <a:xfrm flipH="1">
              <a:off x="671118" y="613617"/>
              <a:ext cx="6718471" cy="6718471"/>
            </a:xfrm>
            <a:prstGeom prst="line">
              <a:avLst/>
            </a:prstGeom>
            <a:ln w="38100" cap="flat">
              <a:solidFill>
                <a:srgbClr val="425C98"/>
              </a:solidFill>
              <a:prstDash val="solid"/>
              <a:headEnd type="none" w="sm" len="sm"/>
              <a:tailEnd type="none" w="sm" len="sm"/>
            </a:ln>
          </p:spPr>
          <p:txBody>
            <a:bodyPr/>
            <a:lstStyle/>
            <a:p>
              <a:endParaRPr lang="en-US"/>
            </a:p>
          </p:txBody>
        </p:sp>
        <p:sp>
          <p:nvSpPr>
            <p:cNvPr id="22" name="AutoShape 22"/>
            <p:cNvSpPr/>
            <p:nvPr/>
          </p:nvSpPr>
          <p:spPr>
            <a:xfrm flipH="1">
              <a:off x="422106" y="374148"/>
              <a:ext cx="6489522" cy="6489522"/>
            </a:xfrm>
            <a:prstGeom prst="line">
              <a:avLst/>
            </a:prstGeom>
            <a:ln w="38100" cap="flat">
              <a:solidFill>
                <a:srgbClr val="425C98"/>
              </a:solidFill>
              <a:prstDash val="solid"/>
              <a:headEnd type="none" w="sm" len="sm"/>
              <a:tailEnd type="none" w="sm" len="sm"/>
            </a:ln>
          </p:spPr>
          <p:txBody>
            <a:bodyPr/>
            <a:lstStyle/>
            <a:p>
              <a:endParaRPr lang="en-US"/>
            </a:p>
          </p:txBody>
        </p:sp>
        <p:sp>
          <p:nvSpPr>
            <p:cNvPr id="23" name="AutoShape 23"/>
            <p:cNvSpPr/>
            <p:nvPr/>
          </p:nvSpPr>
          <p:spPr>
            <a:xfrm flipH="1">
              <a:off x="142584" y="205276"/>
              <a:ext cx="6254021" cy="6254021"/>
            </a:xfrm>
            <a:prstGeom prst="line">
              <a:avLst/>
            </a:prstGeom>
            <a:ln w="38100" cap="flat">
              <a:solidFill>
                <a:srgbClr val="425C98"/>
              </a:solidFill>
              <a:prstDash val="solid"/>
              <a:headEnd type="none" w="sm" len="sm"/>
              <a:tailEnd type="none" w="sm" len="sm"/>
            </a:ln>
          </p:spPr>
          <p:txBody>
            <a:bodyPr/>
            <a:lstStyle/>
            <a:p>
              <a:endParaRPr lang="en-US"/>
            </a:p>
          </p:txBody>
        </p:sp>
        <p:sp>
          <p:nvSpPr>
            <p:cNvPr id="24" name="AutoShape 24"/>
            <p:cNvSpPr/>
            <p:nvPr/>
          </p:nvSpPr>
          <p:spPr>
            <a:xfrm flipH="1">
              <a:off x="13470" y="13470"/>
              <a:ext cx="5796899" cy="5796899"/>
            </a:xfrm>
            <a:prstGeom prst="line">
              <a:avLst/>
            </a:prstGeom>
            <a:ln w="38100" cap="flat">
              <a:solidFill>
                <a:srgbClr val="425C98"/>
              </a:solidFill>
              <a:prstDash val="solid"/>
              <a:headEnd type="none" w="sm" len="sm"/>
              <a:tailEnd type="none" w="sm" len="sm"/>
            </a:ln>
          </p:spPr>
          <p:txBody>
            <a:bodyPr/>
            <a:lstStyle/>
            <a:p>
              <a:endParaRPr lang="en-US"/>
            </a:p>
          </p:txBody>
        </p:sp>
      </p:grpSp>
      <p:sp>
        <p:nvSpPr>
          <p:cNvPr id="25" name="TextBox 25"/>
          <p:cNvSpPr txBox="1"/>
          <p:nvPr/>
        </p:nvSpPr>
        <p:spPr>
          <a:xfrm>
            <a:off x="3570329" y="6144288"/>
            <a:ext cx="3521438" cy="795089"/>
          </a:xfrm>
          <a:prstGeom prst="rect">
            <a:avLst/>
          </a:prstGeom>
        </p:spPr>
        <p:txBody>
          <a:bodyPr lIns="0" tIns="0" rIns="0" bIns="0" rtlCol="0" anchor="t">
            <a:spAutoFit/>
          </a:bodyPr>
          <a:lstStyle/>
          <a:p>
            <a:pPr algn="ctr">
              <a:lnSpc>
                <a:spcPts val="3078"/>
              </a:lnSpc>
            </a:pPr>
            <a:r>
              <a:rPr lang="en-US" sz="2700" b="1">
                <a:solidFill>
                  <a:srgbClr val="FFFFFF"/>
                </a:solidFill>
                <a:latin typeface="Kollektif Bold"/>
                <a:ea typeface="Kollektif Bold"/>
                <a:cs typeface="Kollektif Bold"/>
                <a:sym typeface="Kollektif Bold"/>
              </a:rPr>
              <a:t>LEGAL &amp; PROTECTIVE MEASURES</a:t>
            </a:r>
          </a:p>
        </p:txBody>
      </p:sp>
      <p:sp>
        <p:nvSpPr>
          <p:cNvPr id="26" name="Freeform 26"/>
          <p:cNvSpPr/>
          <p:nvPr/>
        </p:nvSpPr>
        <p:spPr>
          <a:xfrm>
            <a:off x="1490030" y="2429058"/>
            <a:ext cx="9012941" cy="6226440"/>
          </a:xfrm>
          <a:custGeom>
            <a:avLst/>
            <a:gdLst/>
            <a:ahLst/>
            <a:cxnLst/>
            <a:rect l="l" t="t" r="r" b="b"/>
            <a:pathLst>
              <a:path w="9012940" h="6226440">
                <a:moveTo>
                  <a:pt x="0" y="0"/>
                </a:moveTo>
                <a:lnTo>
                  <a:pt x="9012940" y="0"/>
                </a:lnTo>
                <a:lnTo>
                  <a:pt x="9012940" y="6226440"/>
                </a:lnTo>
                <a:lnTo>
                  <a:pt x="0" y="62264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7" name="Freeform 27"/>
          <p:cNvSpPr/>
          <p:nvPr/>
        </p:nvSpPr>
        <p:spPr>
          <a:xfrm>
            <a:off x="10502969" y="2429058"/>
            <a:ext cx="9012941" cy="6226440"/>
          </a:xfrm>
          <a:custGeom>
            <a:avLst/>
            <a:gdLst/>
            <a:ahLst/>
            <a:cxnLst/>
            <a:rect l="l" t="t" r="r" b="b"/>
            <a:pathLst>
              <a:path w="9012940" h="6226440">
                <a:moveTo>
                  <a:pt x="0" y="0"/>
                </a:moveTo>
                <a:lnTo>
                  <a:pt x="9012940" y="0"/>
                </a:lnTo>
                <a:lnTo>
                  <a:pt x="9012940" y="6226440"/>
                </a:lnTo>
                <a:lnTo>
                  <a:pt x="0" y="62264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8" name="TextBox 28"/>
          <p:cNvSpPr txBox="1"/>
          <p:nvPr/>
        </p:nvSpPr>
        <p:spPr>
          <a:xfrm>
            <a:off x="2120885" y="4611551"/>
            <a:ext cx="2252247" cy="1885131"/>
          </a:xfrm>
          <a:prstGeom prst="rect">
            <a:avLst/>
          </a:prstGeom>
        </p:spPr>
        <p:txBody>
          <a:bodyPr lIns="0" tIns="0" rIns="0" bIns="0" rtlCol="0" anchor="t">
            <a:spAutoFit/>
          </a:bodyPr>
          <a:lstStyle/>
          <a:p>
            <a:pPr algn="ctr">
              <a:lnSpc>
                <a:spcPts val="2121"/>
              </a:lnSpc>
            </a:pPr>
            <a:r>
              <a:rPr lang="en-US" sz="1861" b="1">
                <a:solidFill>
                  <a:srgbClr val="FFFFFF"/>
                </a:solidFill>
                <a:latin typeface="Kollektif Bold"/>
                <a:ea typeface="Kollektif Bold"/>
                <a:cs typeface="Kollektif Bold"/>
                <a:sym typeface="Kollektif Bold"/>
              </a:rPr>
              <a:t>RESEARCH STUDY: UNDERSTANDING SOCIO-ECONOMIC BARRIERS FOR REFUGEES IN KENYA: ID &amp; DOCUMENTATION</a:t>
            </a:r>
          </a:p>
        </p:txBody>
      </p:sp>
      <p:sp>
        <p:nvSpPr>
          <p:cNvPr id="29" name="TextBox 29"/>
          <p:cNvSpPr txBox="1"/>
          <p:nvPr/>
        </p:nvSpPr>
        <p:spPr>
          <a:xfrm>
            <a:off x="4575271" y="3308771"/>
            <a:ext cx="2842460" cy="1384995"/>
          </a:xfrm>
          <a:prstGeom prst="rect">
            <a:avLst/>
          </a:prstGeom>
        </p:spPr>
        <p:txBody>
          <a:bodyPr lIns="0" tIns="0" rIns="0" bIns="0" rtlCol="0" anchor="t">
            <a:spAutoFit/>
          </a:bodyPr>
          <a:lstStyle/>
          <a:p>
            <a:pPr algn="ctr">
              <a:lnSpc>
                <a:spcPts val="2712"/>
              </a:lnSpc>
            </a:pPr>
            <a:r>
              <a:rPr lang="en-US" sz="2379" b="1">
                <a:solidFill>
                  <a:srgbClr val="FFFFFF"/>
                </a:solidFill>
                <a:latin typeface="Kollektif Bold"/>
                <a:ea typeface="Kollektif Bold"/>
                <a:cs typeface="Kollektif Bold"/>
                <a:sym typeface="Kollektif Bold"/>
              </a:rPr>
              <a:t>TWO SUBMISSIONS TO THE HUMAN RIGHTS COUNCIL</a:t>
            </a:r>
          </a:p>
        </p:txBody>
      </p:sp>
      <p:sp>
        <p:nvSpPr>
          <p:cNvPr id="30" name="TextBox 30"/>
          <p:cNvSpPr txBox="1"/>
          <p:nvPr/>
        </p:nvSpPr>
        <p:spPr>
          <a:xfrm>
            <a:off x="13514808" y="3293163"/>
            <a:ext cx="2989263" cy="1590179"/>
          </a:xfrm>
          <a:prstGeom prst="rect">
            <a:avLst/>
          </a:prstGeom>
        </p:spPr>
        <p:txBody>
          <a:bodyPr lIns="0" tIns="0" rIns="0" bIns="0" rtlCol="0" anchor="t">
            <a:spAutoFit/>
          </a:bodyPr>
          <a:lstStyle/>
          <a:p>
            <a:pPr algn="ctr">
              <a:lnSpc>
                <a:spcPts val="3078"/>
              </a:lnSpc>
            </a:pPr>
            <a:r>
              <a:rPr lang="en-US" sz="2700" b="1" dirty="0">
                <a:solidFill>
                  <a:srgbClr val="FFFFFF"/>
                </a:solidFill>
                <a:latin typeface="Kollektif Bold"/>
                <a:ea typeface="Kollektif Bold"/>
                <a:cs typeface="Kollektif Bold"/>
                <a:sym typeface="Kollektif Bold"/>
              </a:rPr>
              <a:t>PUBLIC FORA:</a:t>
            </a:r>
          </a:p>
          <a:p>
            <a:pPr algn="ctr">
              <a:lnSpc>
                <a:spcPts val="3078"/>
              </a:lnSpc>
            </a:pPr>
            <a:r>
              <a:rPr lang="en-US" sz="2700" b="1" dirty="0">
                <a:solidFill>
                  <a:srgbClr val="FFFFFF"/>
                </a:solidFill>
                <a:latin typeface="Kollektif Bold"/>
                <a:ea typeface="Kollektif Bold"/>
                <a:cs typeface="Kollektif Bold"/>
                <a:sym typeface="Kollektif Bold"/>
              </a:rPr>
              <a:t>SYMPOSIUM, PANELS, PODCASTS</a:t>
            </a:r>
          </a:p>
        </p:txBody>
      </p:sp>
      <p:sp>
        <p:nvSpPr>
          <p:cNvPr id="31" name="TextBox 31"/>
          <p:cNvSpPr txBox="1"/>
          <p:nvPr/>
        </p:nvSpPr>
        <p:spPr>
          <a:xfrm>
            <a:off x="11222720" y="4084871"/>
            <a:ext cx="2103686" cy="978601"/>
          </a:xfrm>
          <a:prstGeom prst="rect">
            <a:avLst/>
          </a:prstGeom>
        </p:spPr>
        <p:txBody>
          <a:bodyPr wrap="square" lIns="0" tIns="0" rIns="0" bIns="0" rtlCol="0" anchor="t">
            <a:spAutoFit/>
          </a:bodyPr>
          <a:lstStyle/>
          <a:p>
            <a:pPr algn="ctr">
              <a:lnSpc>
                <a:spcPts val="2616"/>
              </a:lnSpc>
            </a:pPr>
            <a:r>
              <a:rPr lang="en-US" sz="2100" b="1" dirty="0">
                <a:solidFill>
                  <a:srgbClr val="FFFFFF"/>
                </a:solidFill>
                <a:latin typeface="Kollektif Bold"/>
                <a:ea typeface="Kollektif Bold"/>
                <a:cs typeface="Kollektif Bold"/>
                <a:sym typeface="Kollektif Bold"/>
              </a:rPr>
              <a:t>CAPACITY BUILDING WITH RLO’S + CBO’S</a:t>
            </a:r>
          </a:p>
        </p:txBody>
      </p:sp>
      <p:sp>
        <p:nvSpPr>
          <p:cNvPr id="32" name="TextBox 32"/>
          <p:cNvSpPr txBox="1"/>
          <p:nvPr/>
        </p:nvSpPr>
        <p:spPr>
          <a:xfrm>
            <a:off x="13248722" y="6534813"/>
            <a:ext cx="3521438" cy="1192634"/>
          </a:xfrm>
          <a:prstGeom prst="rect">
            <a:avLst/>
          </a:prstGeom>
        </p:spPr>
        <p:txBody>
          <a:bodyPr lIns="0" tIns="0" rIns="0" bIns="0" rtlCol="0" anchor="t">
            <a:spAutoFit/>
          </a:bodyPr>
          <a:lstStyle/>
          <a:p>
            <a:pPr algn="ctr">
              <a:lnSpc>
                <a:spcPts val="3078"/>
              </a:lnSpc>
            </a:pPr>
            <a:r>
              <a:rPr lang="en-US" sz="2700" b="1">
                <a:solidFill>
                  <a:srgbClr val="FFFFFF"/>
                </a:solidFill>
                <a:latin typeface="Kollektif Bold"/>
                <a:ea typeface="Kollektif Bold"/>
                <a:cs typeface="Kollektif Bold"/>
                <a:sym typeface="Kollektif Bold"/>
              </a:rPr>
              <a:t>STAKEHOLDER &amp; REFUGEE ENGAGEMENT</a:t>
            </a:r>
          </a:p>
        </p:txBody>
      </p:sp>
      <p:grpSp>
        <p:nvGrpSpPr>
          <p:cNvPr id="33" name="Group 33"/>
          <p:cNvGrpSpPr/>
          <p:nvPr/>
        </p:nvGrpSpPr>
        <p:grpSpPr>
          <a:xfrm rot="-10800000">
            <a:off x="1" y="54871"/>
            <a:ext cx="2980058" cy="2374190"/>
            <a:chOff x="0" y="0"/>
            <a:chExt cx="3973411" cy="3165585"/>
          </a:xfrm>
        </p:grpSpPr>
        <p:sp>
          <p:nvSpPr>
            <p:cNvPr id="34" name="Freeform 34"/>
            <p:cNvSpPr/>
            <p:nvPr/>
          </p:nvSpPr>
          <p:spPr>
            <a:xfrm rot="-10800000">
              <a:off x="6895" y="0"/>
              <a:ext cx="784502" cy="784502"/>
            </a:xfrm>
            <a:custGeom>
              <a:avLst/>
              <a:gdLst/>
              <a:ahLst/>
              <a:cxnLst/>
              <a:rect l="l" t="t" r="r" b="b"/>
              <a:pathLst>
                <a:path w="784502" h="784502">
                  <a:moveTo>
                    <a:pt x="0" y="0"/>
                  </a:moveTo>
                  <a:lnTo>
                    <a:pt x="784501" y="0"/>
                  </a:lnTo>
                  <a:lnTo>
                    <a:pt x="784501" y="784502"/>
                  </a:lnTo>
                  <a:lnTo>
                    <a:pt x="0" y="784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Freeform 35"/>
            <p:cNvSpPr/>
            <p:nvPr/>
          </p:nvSpPr>
          <p:spPr>
            <a:xfrm>
              <a:off x="784502" y="20684"/>
              <a:ext cx="784502" cy="784502"/>
            </a:xfrm>
            <a:custGeom>
              <a:avLst/>
              <a:gdLst/>
              <a:ahLst/>
              <a:cxnLst/>
              <a:rect l="l" t="t" r="r" b="b"/>
              <a:pathLst>
                <a:path w="784502" h="784502">
                  <a:moveTo>
                    <a:pt x="0" y="0"/>
                  </a:moveTo>
                  <a:lnTo>
                    <a:pt x="784501" y="0"/>
                  </a:lnTo>
                  <a:lnTo>
                    <a:pt x="784501" y="784501"/>
                  </a:lnTo>
                  <a:lnTo>
                    <a:pt x="0" y="7845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6"/>
            <p:cNvSpPr/>
            <p:nvPr/>
          </p:nvSpPr>
          <p:spPr>
            <a:xfrm>
              <a:off x="0" y="805185"/>
              <a:ext cx="784502" cy="784502"/>
            </a:xfrm>
            <a:custGeom>
              <a:avLst/>
              <a:gdLst/>
              <a:ahLst/>
              <a:cxnLst/>
              <a:rect l="l" t="t" r="r" b="b"/>
              <a:pathLst>
                <a:path w="784502" h="784502">
                  <a:moveTo>
                    <a:pt x="0" y="0"/>
                  </a:moveTo>
                  <a:lnTo>
                    <a:pt x="784502" y="0"/>
                  </a:lnTo>
                  <a:lnTo>
                    <a:pt x="784502" y="784502"/>
                  </a:lnTo>
                  <a:lnTo>
                    <a:pt x="0" y="784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7" name="Freeform 37"/>
            <p:cNvSpPr/>
            <p:nvPr/>
          </p:nvSpPr>
          <p:spPr>
            <a:xfrm rot="-10800000">
              <a:off x="0" y="1589687"/>
              <a:ext cx="784502" cy="784502"/>
            </a:xfrm>
            <a:custGeom>
              <a:avLst/>
              <a:gdLst/>
              <a:ahLst/>
              <a:cxnLst/>
              <a:rect l="l" t="t" r="r" b="b"/>
              <a:pathLst>
                <a:path w="784502" h="784502">
                  <a:moveTo>
                    <a:pt x="0" y="0"/>
                  </a:moveTo>
                  <a:lnTo>
                    <a:pt x="784502" y="0"/>
                  </a:lnTo>
                  <a:lnTo>
                    <a:pt x="784502" y="784502"/>
                  </a:lnTo>
                  <a:lnTo>
                    <a:pt x="0" y="784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8" name="Freeform 38"/>
            <p:cNvSpPr/>
            <p:nvPr/>
          </p:nvSpPr>
          <p:spPr>
            <a:xfrm rot="-5400000">
              <a:off x="784502" y="1589687"/>
              <a:ext cx="784502" cy="784502"/>
            </a:xfrm>
            <a:custGeom>
              <a:avLst/>
              <a:gdLst/>
              <a:ahLst/>
              <a:cxnLst/>
              <a:rect l="l" t="t" r="r" b="b"/>
              <a:pathLst>
                <a:path w="784502" h="784502">
                  <a:moveTo>
                    <a:pt x="0" y="0"/>
                  </a:moveTo>
                  <a:lnTo>
                    <a:pt x="784501" y="0"/>
                  </a:lnTo>
                  <a:lnTo>
                    <a:pt x="784501" y="784502"/>
                  </a:lnTo>
                  <a:lnTo>
                    <a:pt x="0" y="784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9" name="Freeform 39"/>
            <p:cNvSpPr/>
            <p:nvPr/>
          </p:nvSpPr>
          <p:spPr>
            <a:xfrm rot="-10800000">
              <a:off x="784502" y="2381083"/>
              <a:ext cx="784502" cy="784502"/>
            </a:xfrm>
            <a:custGeom>
              <a:avLst/>
              <a:gdLst/>
              <a:ahLst/>
              <a:cxnLst/>
              <a:rect l="l" t="t" r="r" b="b"/>
              <a:pathLst>
                <a:path w="784502" h="784502">
                  <a:moveTo>
                    <a:pt x="0" y="0"/>
                  </a:moveTo>
                  <a:lnTo>
                    <a:pt x="784501" y="0"/>
                  </a:lnTo>
                  <a:lnTo>
                    <a:pt x="784501" y="784502"/>
                  </a:lnTo>
                  <a:lnTo>
                    <a:pt x="0" y="7845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0" name="Freeform 40"/>
            <p:cNvSpPr/>
            <p:nvPr/>
          </p:nvSpPr>
          <p:spPr>
            <a:xfrm rot="-10800000">
              <a:off x="2404407" y="1596582"/>
              <a:ext cx="784502" cy="784502"/>
            </a:xfrm>
            <a:custGeom>
              <a:avLst/>
              <a:gdLst/>
              <a:ahLst/>
              <a:cxnLst/>
              <a:rect l="l" t="t" r="r" b="b"/>
              <a:pathLst>
                <a:path w="784502" h="784502">
                  <a:moveTo>
                    <a:pt x="0" y="0"/>
                  </a:moveTo>
                  <a:lnTo>
                    <a:pt x="784502" y="0"/>
                  </a:lnTo>
                  <a:lnTo>
                    <a:pt x="784502" y="784501"/>
                  </a:lnTo>
                  <a:lnTo>
                    <a:pt x="0" y="7845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1" name="Freeform 41"/>
            <p:cNvSpPr/>
            <p:nvPr/>
          </p:nvSpPr>
          <p:spPr>
            <a:xfrm>
              <a:off x="2404407" y="812080"/>
              <a:ext cx="784502" cy="784502"/>
            </a:xfrm>
            <a:custGeom>
              <a:avLst/>
              <a:gdLst/>
              <a:ahLst/>
              <a:cxnLst/>
              <a:rect l="l" t="t" r="r" b="b"/>
              <a:pathLst>
                <a:path w="784502" h="784502">
                  <a:moveTo>
                    <a:pt x="0" y="0"/>
                  </a:moveTo>
                  <a:lnTo>
                    <a:pt x="784502" y="0"/>
                  </a:lnTo>
                  <a:lnTo>
                    <a:pt x="784502" y="784502"/>
                  </a:lnTo>
                  <a:lnTo>
                    <a:pt x="0" y="784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2" name="Freeform 42"/>
            <p:cNvSpPr/>
            <p:nvPr/>
          </p:nvSpPr>
          <p:spPr>
            <a:xfrm rot="5400000">
              <a:off x="3188909" y="1596582"/>
              <a:ext cx="784502" cy="784502"/>
            </a:xfrm>
            <a:custGeom>
              <a:avLst/>
              <a:gdLst/>
              <a:ahLst/>
              <a:cxnLst/>
              <a:rect l="l" t="t" r="r" b="b"/>
              <a:pathLst>
                <a:path w="784502" h="784502">
                  <a:moveTo>
                    <a:pt x="0" y="0"/>
                  </a:moveTo>
                  <a:lnTo>
                    <a:pt x="784502" y="0"/>
                  </a:lnTo>
                  <a:lnTo>
                    <a:pt x="784502" y="784501"/>
                  </a:lnTo>
                  <a:lnTo>
                    <a:pt x="0" y="7845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Freeform 43"/>
            <p:cNvSpPr/>
            <p:nvPr/>
          </p:nvSpPr>
          <p:spPr>
            <a:xfrm>
              <a:off x="1619906" y="2381083"/>
              <a:ext cx="784502" cy="784502"/>
            </a:xfrm>
            <a:custGeom>
              <a:avLst/>
              <a:gdLst/>
              <a:ahLst/>
              <a:cxnLst/>
              <a:rect l="l" t="t" r="r" b="b"/>
              <a:pathLst>
                <a:path w="784502" h="784502">
                  <a:moveTo>
                    <a:pt x="0" y="0"/>
                  </a:moveTo>
                  <a:lnTo>
                    <a:pt x="784501" y="0"/>
                  </a:lnTo>
                  <a:lnTo>
                    <a:pt x="784501" y="784502"/>
                  </a:lnTo>
                  <a:lnTo>
                    <a:pt x="0" y="784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4" name="Freeform 44"/>
            <p:cNvSpPr/>
            <p:nvPr/>
          </p:nvSpPr>
          <p:spPr>
            <a:xfrm>
              <a:off x="2404407" y="2381083"/>
              <a:ext cx="784502" cy="784502"/>
            </a:xfrm>
            <a:custGeom>
              <a:avLst/>
              <a:gdLst/>
              <a:ahLst/>
              <a:cxnLst/>
              <a:rect l="l" t="t" r="r" b="b"/>
              <a:pathLst>
                <a:path w="784502" h="784502">
                  <a:moveTo>
                    <a:pt x="0" y="0"/>
                  </a:moveTo>
                  <a:lnTo>
                    <a:pt x="784502" y="0"/>
                  </a:lnTo>
                  <a:lnTo>
                    <a:pt x="784502" y="784502"/>
                  </a:lnTo>
                  <a:lnTo>
                    <a:pt x="0" y="7845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5" name="Freeform 45"/>
            <p:cNvSpPr/>
            <p:nvPr/>
          </p:nvSpPr>
          <p:spPr>
            <a:xfrm rot="5400000">
              <a:off x="0" y="2374189"/>
              <a:ext cx="784502" cy="784502"/>
            </a:xfrm>
            <a:custGeom>
              <a:avLst/>
              <a:gdLst/>
              <a:ahLst/>
              <a:cxnLst/>
              <a:rect l="l" t="t" r="r" b="b"/>
              <a:pathLst>
                <a:path w="784502" h="784502">
                  <a:moveTo>
                    <a:pt x="0" y="0"/>
                  </a:moveTo>
                  <a:lnTo>
                    <a:pt x="784502" y="0"/>
                  </a:lnTo>
                  <a:lnTo>
                    <a:pt x="784502" y="784501"/>
                  </a:lnTo>
                  <a:lnTo>
                    <a:pt x="0" y="7845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46" name="TextBox 46"/>
          <p:cNvSpPr txBox="1"/>
          <p:nvPr/>
        </p:nvSpPr>
        <p:spPr>
          <a:xfrm>
            <a:off x="4738253" y="6249065"/>
            <a:ext cx="2516495" cy="1885131"/>
          </a:xfrm>
          <a:prstGeom prst="rect">
            <a:avLst/>
          </a:prstGeom>
        </p:spPr>
        <p:txBody>
          <a:bodyPr lIns="0" tIns="0" rIns="0" bIns="0" rtlCol="0" anchor="t">
            <a:spAutoFit/>
          </a:bodyPr>
          <a:lstStyle/>
          <a:p>
            <a:pPr algn="ctr">
              <a:lnSpc>
                <a:spcPts val="2142"/>
              </a:lnSpc>
            </a:pPr>
            <a:r>
              <a:rPr lang="en-US" sz="1880" b="1" dirty="0">
                <a:solidFill>
                  <a:srgbClr val="FFFFFF"/>
                </a:solidFill>
                <a:latin typeface="Kollektif Bold"/>
                <a:ea typeface="Kollektif Bold"/>
                <a:cs typeface="Kollektif Bold"/>
                <a:sym typeface="Kollektif Bold"/>
              </a:rPr>
              <a:t>RESEARCH STUDY: AN ALTERNATIVE TO REFUGEE DURABLE SOLUTIONS: THE POWER OF THE EAST AFRICA COMMUNITY  CITIZENSHIP</a:t>
            </a:r>
          </a:p>
        </p:txBody>
      </p:sp>
      <p:sp>
        <p:nvSpPr>
          <p:cNvPr id="47" name="TextBox 47"/>
          <p:cNvSpPr txBox="1"/>
          <p:nvPr/>
        </p:nvSpPr>
        <p:spPr>
          <a:xfrm>
            <a:off x="7455830" y="4466262"/>
            <a:ext cx="2639264" cy="2539157"/>
          </a:xfrm>
          <a:prstGeom prst="rect">
            <a:avLst/>
          </a:prstGeom>
        </p:spPr>
        <p:txBody>
          <a:bodyPr lIns="0" tIns="0" rIns="0" bIns="0" rtlCol="0" anchor="t">
            <a:spAutoFit/>
          </a:bodyPr>
          <a:lstStyle/>
          <a:p>
            <a:pPr algn="ctr">
              <a:lnSpc>
                <a:spcPts val="2247"/>
              </a:lnSpc>
            </a:pPr>
            <a:r>
              <a:rPr lang="en-US" sz="1971" b="1" dirty="0">
                <a:solidFill>
                  <a:srgbClr val="FFFFFF"/>
                </a:solidFill>
                <a:latin typeface="Kollektif Bold"/>
                <a:ea typeface="Kollektif Bold"/>
                <a:cs typeface="Kollektif Bold"/>
                <a:sym typeface="Kollektif Bold"/>
              </a:rPr>
              <a:t>RESEARCH STUDY: LESSONS FROM REFUGEE SETTLEMENT DEVELOPMENT PLANS: AN ANALYSIS OF KALOBEYEI, GARISSA AND SHIRIKA</a:t>
            </a:r>
          </a:p>
        </p:txBody>
      </p:sp>
      <p:sp>
        <p:nvSpPr>
          <p:cNvPr id="48" name="TextBox 48"/>
          <p:cNvSpPr txBox="1"/>
          <p:nvPr/>
        </p:nvSpPr>
        <p:spPr>
          <a:xfrm>
            <a:off x="10934108" y="5431247"/>
            <a:ext cx="2680913" cy="1346522"/>
          </a:xfrm>
          <a:prstGeom prst="rect">
            <a:avLst/>
          </a:prstGeom>
        </p:spPr>
        <p:txBody>
          <a:bodyPr lIns="0" tIns="0" rIns="0" bIns="0" rtlCol="0" anchor="t">
            <a:spAutoFit/>
          </a:bodyPr>
          <a:lstStyle/>
          <a:p>
            <a:pPr marL="388650" lvl="1" indent="-194325">
              <a:lnSpc>
                <a:spcPts val="2052"/>
              </a:lnSpc>
              <a:buFont typeface="Arial"/>
              <a:buChar char="•"/>
            </a:pPr>
            <a:r>
              <a:rPr lang="en-US" b="1">
                <a:solidFill>
                  <a:srgbClr val="FFFFFF"/>
                </a:solidFill>
                <a:latin typeface="Kollektif Bold"/>
                <a:ea typeface="Kollektif Bold"/>
                <a:cs typeface="Kollektif Bold"/>
                <a:sym typeface="Kollektif Bold"/>
              </a:rPr>
              <a:t>PROJECT MANAGEMENT</a:t>
            </a:r>
          </a:p>
          <a:p>
            <a:pPr>
              <a:lnSpc>
                <a:spcPts val="2052"/>
              </a:lnSpc>
            </a:pPr>
            <a:endParaRPr lang="en-US" b="1">
              <a:solidFill>
                <a:srgbClr val="FFFFFF"/>
              </a:solidFill>
              <a:latin typeface="Kollektif Bold"/>
              <a:ea typeface="Kollektif Bold"/>
              <a:cs typeface="Kollektif Bold"/>
              <a:sym typeface="Kollektif Bold"/>
            </a:endParaRPr>
          </a:p>
          <a:p>
            <a:pPr marL="388650" lvl="1" indent="-194325">
              <a:lnSpc>
                <a:spcPts val="2052"/>
              </a:lnSpc>
              <a:buFont typeface="Arial"/>
              <a:buChar char="•"/>
            </a:pPr>
            <a:r>
              <a:rPr lang="en-US" b="1">
                <a:solidFill>
                  <a:srgbClr val="FFFFFF"/>
                </a:solidFill>
                <a:latin typeface="Kollektif Bold"/>
                <a:ea typeface="Kollektif Bold"/>
                <a:cs typeface="Kollektif Bold"/>
                <a:sym typeface="Kollektif Bold"/>
              </a:rPr>
              <a:t>INSTITUTIONAL CAPACITY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67033" y="-1292881"/>
            <a:ext cx="3076459" cy="3076459"/>
          </a:xfrm>
          <a:custGeom>
            <a:avLst/>
            <a:gdLst/>
            <a:ahLst/>
            <a:cxnLst/>
            <a:rect l="l" t="t" r="r" b="b"/>
            <a:pathLst>
              <a:path w="3076459" h="3076459">
                <a:moveTo>
                  <a:pt x="0" y="0"/>
                </a:moveTo>
                <a:lnTo>
                  <a:pt x="3076459" y="0"/>
                </a:lnTo>
                <a:lnTo>
                  <a:pt x="3076459" y="3076459"/>
                </a:lnTo>
                <a:lnTo>
                  <a:pt x="0" y="30764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123130" y="3861098"/>
            <a:ext cx="5650143" cy="6425902"/>
            <a:chOff x="0" y="0"/>
            <a:chExt cx="1488104" cy="1692419"/>
          </a:xfrm>
        </p:grpSpPr>
        <p:sp>
          <p:nvSpPr>
            <p:cNvPr id="4" name="Freeform 4"/>
            <p:cNvSpPr/>
            <p:nvPr/>
          </p:nvSpPr>
          <p:spPr>
            <a:xfrm>
              <a:off x="0" y="0"/>
              <a:ext cx="1488104" cy="1692419"/>
            </a:xfrm>
            <a:custGeom>
              <a:avLst/>
              <a:gdLst/>
              <a:ahLst/>
              <a:cxnLst/>
              <a:rect l="l" t="t" r="r" b="b"/>
              <a:pathLst>
                <a:path w="1488104" h="1692419">
                  <a:moveTo>
                    <a:pt x="0" y="0"/>
                  </a:moveTo>
                  <a:lnTo>
                    <a:pt x="1488104" y="0"/>
                  </a:lnTo>
                  <a:lnTo>
                    <a:pt x="1488104" y="1692419"/>
                  </a:lnTo>
                  <a:lnTo>
                    <a:pt x="0" y="1692419"/>
                  </a:lnTo>
                  <a:close/>
                </a:path>
              </a:pathLst>
            </a:custGeom>
            <a:solidFill>
              <a:srgbClr val="D4D9E6"/>
            </a:solidFill>
          </p:spPr>
          <p:txBody>
            <a:bodyPr/>
            <a:lstStyle/>
            <a:p>
              <a:endParaRPr lang="en-US"/>
            </a:p>
          </p:txBody>
        </p:sp>
        <p:sp>
          <p:nvSpPr>
            <p:cNvPr id="5" name="TextBox 5"/>
            <p:cNvSpPr txBox="1"/>
            <p:nvPr/>
          </p:nvSpPr>
          <p:spPr>
            <a:xfrm>
              <a:off x="0" y="-38100"/>
              <a:ext cx="1488104" cy="1730519"/>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382926" y="808394"/>
            <a:ext cx="1291547" cy="1291547"/>
          </a:xfrm>
          <a:custGeom>
            <a:avLst/>
            <a:gdLst/>
            <a:ahLst/>
            <a:cxnLst/>
            <a:rect l="l" t="t" r="r" b="b"/>
            <a:pathLst>
              <a:path w="1291547" h="1291547">
                <a:moveTo>
                  <a:pt x="0" y="0"/>
                </a:moveTo>
                <a:lnTo>
                  <a:pt x="1291548" y="0"/>
                </a:lnTo>
                <a:lnTo>
                  <a:pt x="1291548" y="1291547"/>
                </a:lnTo>
                <a:lnTo>
                  <a:pt x="0" y="129154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7" name="Freeform 7"/>
          <p:cNvSpPr/>
          <p:nvPr/>
        </p:nvSpPr>
        <p:spPr>
          <a:xfrm>
            <a:off x="2167033" y="1865136"/>
            <a:ext cx="1519327" cy="469610"/>
          </a:xfrm>
          <a:custGeom>
            <a:avLst/>
            <a:gdLst/>
            <a:ahLst/>
            <a:cxnLst/>
            <a:rect l="l" t="t" r="r" b="b"/>
            <a:pathLst>
              <a:path w="1519327" h="469610">
                <a:moveTo>
                  <a:pt x="0" y="0"/>
                </a:moveTo>
                <a:lnTo>
                  <a:pt x="1519327" y="0"/>
                </a:lnTo>
                <a:lnTo>
                  <a:pt x="1519327" y="469610"/>
                </a:lnTo>
                <a:lnTo>
                  <a:pt x="0" y="4696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181211" y="8788690"/>
            <a:ext cx="1519327" cy="469610"/>
          </a:xfrm>
          <a:custGeom>
            <a:avLst/>
            <a:gdLst/>
            <a:ahLst/>
            <a:cxnLst/>
            <a:rect l="l" t="t" r="r" b="b"/>
            <a:pathLst>
              <a:path w="1519327" h="469610">
                <a:moveTo>
                  <a:pt x="0" y="0"/>
                </a:moveTo>
                <a:lnTo>
                  <a:pt x="1519327" y="0"/>
                </a:lnTo>
                <a:lnTo>
                  <a:pt x="1519327" y="469610"/>
                </a:lnTo>
                <a:lnTo>
                  <a:pt x="0" y="4696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8100651" y="245349"/>
            <a:ext cx="10161120" cy="5393134"/>
          </a:xfrm>
          <a:custGeom>
            <a:avLst/>
            <a:gdLst/>
            <a:ahLst/>
            <a:cxnLst/>
            <a:rect l="l" t="t" r="r" b="b"/>
            <a:pathLst>
              <a:path w="10161120" h="5393134">
                <a:moveTo>
                  <a:pt x="0" y="0"/>
                </a:moveTo>
                <a:lnTo>
                  <a:pt x="10161120" y="0"/>
                </a:lnTo>
                <a:lnTo>
                  <a:pt x="10161120" y="5393134"/>
                </a:lnTo>
                <a:lnTo>
                  <a:pt x="0" y="5393134"/>
                </a:lnTo>
                <a:lnTo>
                  <a:pt x="0" y="0"/>
                </a:lnTo>
                <a:close/>
              </a:path>
            </a:pathLst>
          </a:custGeom>
          <a:blipFill>
            <a:blip r:embed="rId10"/>
            <a:stretch>
              <a:fillRect/>
            </a:stretch>
          </a:blipFill>
        </p:spPr>
        <p:txBody>
          <a:bodyPr/>
          <a:lstStyle/>
          <a:p>
            <a:endParaRPr lang="en-US"/>
          </a:p>
        </p:txBody>
      </p:sp>
      <p:sp>
        <p:nvSpPr>
          <p:cNvPr id="10" name="TextBox 10"/>
          <p:cNvSpPr txBox="1"/>
          <p:nvPr/>
        </p:nvSpPr>
        <p:spPr>
          <a:xfrm>
            <a:off x="382926" y="3978421"/>
            <a:ext cx="7214504" cy="6278878"/>
          </a:xfrm>
          <a:prstGeom prst="rect">
            <a:avLst/>
          </a:prstGeom>
        </p:spPr>
        <p:txBody>
          <a:bodyPr lIns="0" tIns="0" rIns="0" bIns="0" rtlCol="0" anchor="t">
            <a:spAutoFit/>
          </a:bodyPr>
          <a:lstStyle/>
          <a:p>
            <a:pPr algn="just">
              <a:lnSpc>
                <a:spcPts val="2520"/>
              </a:lnSpc>
            </a:pPr>
            <a:r>
              <a:rPr lang="en-US" sz="1800" b="1">
                <a:solidFill>
                  <a:srgbClr val="021828"/>
                </a:solidFill>
                <a:latin typeface="Montserrat Bold"/>
                <a:ea typeface="Montserrat Bold"/>
                <a:cs typeface="Montserrat Bold"/>
                <a:sym typeface="Montserrat Bold"/>
              </a:rPr>
              <a:t>Refugee-led organizations have proven to be more efficient in several key areas</a:t>
            </a:r>
            <a:r>
              <a:rPr lang="en-US" sz="1800">
                <a:solidFill>
                  <a:srgbClr val="021828"/>
                </a:solidFill>
                <a:latin typeface="Montserrat"/>
                <a:ea typeface="Montserrat"/>
                <a:cs typeface="Montserrat"/>
                <a:sym typeface="Montserrat"/>
              </a:rPr>
              <a:t> compared to larger, international organizations, particularly in terms of </a:t>
            </a:r>
            <a:r>
              <a:rPr lang="en-US" sz="1800" b="1">
                <a:solidFill>
                  <a:srgbClr val="021828"/>
                </a:solidFill>
                <a:latin typeface="Montserrat Bold"/>
                <a:ea typeface="Montserrat Bold"/>
                <a:cs typeface="Montserrat Bold"/>
                <a:sym typeface="Montserrat Bold"/>
              </a:rPr>
              <a:t>cost-effectiveness, local knowledge, trust-building, and rapid response times.</a:t>
            </a:r>
            <a:r>
              <a:rPr lang="en-US" sz="1800">
                <a:solidFill>
                  <a:srgbClr val="021828"/>
                </a:solidFill>
                <a:latin typeface="Montserrat"/>
                <a:ea typeface="Montserrat"/>
                <a:cs typeface="Montserrat"/>
                <a:sym typeface="Montserrat"/>
              </a:rPr>
              <a:t> Their direct connection to the refugee communities they serve allows them to implement tailored solutions that are often more sustainable and impactful.</a:t>
            </a:r>
          </a:p>
          <a:p>
            <a:pPr algn="just">
              <a:lnSpc>
                <a:spcPts val="2520"/>
              </a:lnSpc>
            </a:pPr>
            <a:endParaRPr lang="en-US" sz="1800">
              <a:solidFill>
                <a:srgbClr val="021828"/>
              </a:solidFill>
              <a:latin typeface="Montserrat"/>
              <a:ea typeface="Montserrat"/>
              <a:cs typeface="Montserrat"/>
              <a:sym typeface="Montserrat"/>
            </a:endParaRPr>
          </a:p>
          <a:p>
            <a:pPr algn="just">
              <a:lnSpc>
                <a:spcPts val="2520"/>
              </a:lnSpc>
            </a:pPr>
            <a:r>
              <a:rPr lang="en-US" sz="1800">
                <a:solidFill>
                  <a:srgbClr val="021828"/>
                </a:solidFill>
                <a:latin typeface="Montserrat"/>
                <a:ea typeface="Montserrat"/>
                <a:cs typeface="Montserrat"/>
                <a:sym typeface="Montserrat"/>
              </a:rPr>
              <a:t>Key statistics highlight that </a:t>
            </a:r>
            <a:r>
              <a:rPr lang="en-US" sz="1800" b="1">
                <a:solidFill>
                  <a:srgbClr val="021828"/>
                </a:solidFill>
                <a:latin typeface="Montserrat Bold"/>
                <a:ea typeface="Montserrat Bold"/>
                <a:cs typeface="Montserrat Bold"/>
                <a:sym typeface="Montserrat Bold"/>
              </a:rPr>
              <a:t>RLOs can be up to 30-40% more cost-efficient, can mobilize relief faster, and allocate a larger percentage of their funding directly to beneficiaries.</a:t>
            </a:r>
            <a:r>
              <a:rPr lang="en-US" sz="1800">
                <a:solidFill>
                  <a:srgbClr val="021828"/>
                </a:solidFill>
                <a:latin typeface="Montserrat"/>
                <a:ea typeface="Montserrat"/>
                <a:cs typeface="Montserrat"/>
                <a:sym typeface="Montserrat"/>
              </a:rPr>
              <a:t> These factors make RLOs a valuable and efficient player in the refugee sector, especially when it comes to ensuring local ownership and sustainability in response efforts.</a:t>
            </a:r>
          </a:p>
          <a:p>
            <a:pPr algn="just">
              <a:lnSpc>
                <a:spcPts val="2520"/>
              </a:lnSpc>
            </a:pPr>
            <a:endParaRPr lang="en-US" sz="1800">
              <a:solidFill>
                <a:srgbClr val="021828"/>
              </a:solidFill>
              <a:latin typeface="Montserrat"/>
              <a:ea typeface="Montserrat"/>
              <a:cs typeface="Montserrat"/>
              <a:sym typeface="Montserrat"/>
            </a:endParaRPr>
          </a:p>
          <a:p>
            <a:pPr algn="just">
              <a:lnSpc>
                <a:spcPts val="2520"/>
              </a:lnSpc>
            </a:pPr>
            <a:r>
              <a:rPr lang="en-US" sz="1800">
                <a:solidFill>
                  <a:srgbClr val="021828"/>
                </a:solidFill>
                <a:latin typeface="Montserrat"/>
                <a:ea typeface="Montserrat"/>
                <a:cs typeface="Montserrat"/>
                <a:sym typeface="Montserrat"/>
              </a:rPr>
              <a:t>However, it’s important to note that RLOs still face significant barriers in terms of funding, capacity-building, and international recognition, which can limit their ability to scale their operations.</a:t>
            </a:r>
          </a:p>
          <a:p>
            <a:pPr algn="just">
              <a:lnSpc>
                <a:spcPts val="2520"/>
              </a:lnSpc>
            </a:pPr>
            <a:endParaRPr lang="en-US" sz="1800">
              <a:solidFill>
                <a:srgbClr val="021828"/>
              </a:solidFill>
              <a:latin typeface="Montserrat"/>
              <a:ea typeface="Montserrat"/>
              <a:cs typeface="Montserrat"/>
              <a:sym typeface="Montserrat"/>
            </a:endParaRPr>
          </a:p>
        </p:txBody>
      </p:sp>
      <p:sp>
        <p:nvSpPr>
          <p:cNvPr id="11" name="TextBox 11"/>
          <p:cNvSpPr txBox="1"/>
          <p:nvPr/>
        </p:nvSpPr>
        <p:spPr>
          <a:xfrm>
            <a:off x="382926" y="2750428"/>
            <a:ext cx="5430398" cy="1037590"/>
          </a:xfrm>
          <a:prstGeom prst="rect">
            <a:avLst/>
          </a:prstGeom>
        </p:spPr>
        <p:txBody>
          <a:bodyPr lIns="0" tIns="0" rIns="0" bIns="0" rtlCol="0" anchor="t">
            <a:spAutoFit/>
          </a:bodyPr>
          <a:lstStyle/>
          <a:p>
            <a:pPr marL="0" lvl="0" indent="0" algn="l">
              <a:lnSpc>
                <a:spcPts val="8254"/>
              </a:lnSpc>
              <a:spcBef>
                <a:spcPct val="0"/>
              </a:spcBef>
            </a:pPr>
            <a:r>
              <a:rPr lang="en-US" sz="6499" b="1" u="none" strike="noStrike">
                <a:solidFill>
                  <a:srgbClr val="425C98"/>
                </a:solidFill>
                <a:latin typeface="League Spartan"/>
                <a:ea typeface="League Spartan"/>
                <a:cs typeface="League Spartan"/>
                <a:sym typeface="League Spartan"/>
              </a:rPr>
              <a:t>Conclusion</a:t>
            </a:r>
          </a:p>
        </p:txBody>
      </p:sp>
      <p:sp>
        <p:nvSpPr>
          <p:cNvPr id="13" name="Freeform 50">
            <a:extLst>
              <a:ext uri="{FF2B5EF4-FFF2-40B4-BE49-F238E27FC236}">
                <a16:creationId xmlns:a16="http://schemas.microsoft.com/office/drawing/2014/main" id="{E05FB67D-5C50-C799-2FF9-E875F6033EDB}"/>
              </a:ext>
            </a:extLst>
          </p:cNvPr>
          <p:cNvSpPr/>
          <p:nvPr/>
        </p:nvSpPr>
        <p:spPr>
          <a:xfrm>
            <a:off x="12503222" y="5821767"/>
            <a:ext cx="2875304" cy="2783639"/>
          </a:xfrm>
          <a:custGeom>
            <a:avLst/>
            <a:gdLst/>
            <a:ahLst/>
            <a:cxnLst/>
            <a:rect l="l" t="t" r="r" b="b"/>
            <a:pathLst>
              <a:path w="5750608" h="5750608">
                <a:moveTo>
                  <a:pt x="0" y="0"/>
                </a:moveTo>
                <a:lnTo>
                  <a:pt x="5750608" y="0"/>
                </a:lnTo>
                <a:lnTo>
                  <a:pt x="5750608" y="5750608"/>
                </a:lnTo>
                <a:lnTo>
                  <a:pt x="0" y="5750608"/>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thank you card&#10;&#10;AI-generated content may be incorrect.">
            <a:extLst>
              <a:ext uri="{FF2B5EF4-FFF2-40B4-BE49-F238E27FC236}">
                <a16:creationId xmlns:a16="http://schemas.microsoft.com/office/drawing/2014/main" id="{16217650-AA85-AC41-BBC3-3179E3184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198"/>
            <a:ext cx="18288000" cy="10547395"/>
          </a:xfrm>
          <a:prstGeom prst="rect">
            <a:avLst/>
          </a:prstGeom>
        </p:spPr>
      </p:pic>
    </p:spTree>
    <p:extLst>
      <p:ext uri="{BB962C8B-B14F-4D97-AF65-F5344CB8AC3E}">
        <p14:creationId xmlns:p14="http://schemas.microsoft.com/office/powerpoint/2010/main" val="450848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34028" y="6733028"/>
            <a:ext cx="5050544" cy="5050544"/>
          </a:xfrm>
          <a:custGeom>
            <a:avLst/>
            <a:gdLst/>
            <a:ahLst/>
            <a:cxnLst/>
            <a:rect l="l" t="t" r="r" b="b"/>
            <a:pathLst>
              <a:path w="5050544" h="5050544">
                <a:moveTo>
                  <a:pt x="0" y="0"/>
                </a:moveTo>
                <a:lnTo>
                  <a:pt x="5050544" y="0"/>
                </a:lnTo>
                <a:lnTo>
                  <a:pt x="5050544" y="5050544"/>
                </a:lnTo>
                <a:lnTo>
                  <a:pt x="0" y="5050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4392170"/>
            <a:ext cx="5650143" cy="5894830"/>
            <a:chOff x="0" y="0"/>
            <a:chExt cx="1488104" cy="1552548"/>
          </a:xfrm>
        </p:grpSpPr>
        <p:sp>
          <p:nvSpPr>
            <p:cNvPr id="4" name="Freeform 4"/>
            <p:cNvSpPr/>
            <p:nvPr/>
          </p:nvSpPr>
          <p:spPr>
            <a:xfrm>
              <a:off x="0" y="0"/>
              <a:ext cx="1488104" cy="1552548"/>
            </a:xfrm>
            <a:custGeom>
              <a:avLst/>
              <a:gdLst/>
              <a:ahLst/>
              <a:cxnLst/>
              <a:rect l="l" t="t" r="r" b="b"/>
              <a:pathLst>
                <a:path w="1488104" h="1552548">
                  <a:moveTo>
                    <a:pt x="0" y="0"/>
                  </a:moveTo>
                  <a:lnTo>
                    <a:pt x="1488104" y="0"/>
                  </a:lnTo>
                  <a:lnTo>
                    <a:pt x="1488104" y="1552548"/>
                  </a:lnTo>
                  <a:lnTo>
                    <a:pt x="0" y="1552548"/>
                  </a:lnTo>
                  <a:close/>
                </a:path>
              </a:pathLst>
            </a:custGeom>
            <a:solidFill>
              <a:srgbClr val="D4D9E6"/>
            </a:solidFill>
          </p:spPr>
          <p:txBody>
            <a:bodyPr/>
            <a:lstStyle/>
            <a:p>
              <a:endParaRPr lang="en-US"/>
            </a:p>
          </p:txBody>
        </p:sp>
        <p:sp>
          <p:nvSpPr>
            <p:cNvPr id="5" name="TextBox 5"/>
            <p:cNvSpPr txBox="1"/>
            <p:nvPr/>
          </p:nvSpPr>
          <p:spPr>
            <a:xfrm>
              <a:off x="0" y="-38100"/>
              <a:ext cx="1488104" cy="1590648"/>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3419297" y="419970"/>
            <a:ext cx="1858734" cy="185873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C98"/>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4077220" y="919849"/>
            <a:ext cx="600038" cy="897076"/>
          </a:xfrm>
          <a:custGeom>
            <a:avLst/>
            <a:gdLst/>
            <a:ahLst/>
            <a:cxnLst/>
            <a:rect l="l" t="t" r="r" b="b"/>
            <a:pathLst>
              <a:path w="600038" h="897076">
                <a:moveTo>
                  <a:pt x="0" y="0"/>
                </a:moveTo>
                <a:lnTo>
                  <a:pt x="600039" y="0"/>
                </a:lnTo>
                <a:lnTo>
                  <a:pt x="600039" y="897076"/>
                </a:lnTo>
                <a:lnTo>
                  <a:pt x="0" y="8970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58327" y="7453986"/>
            <a:ext cx="2763919" cy="882511"/>
          </a:xfrm>
          <a:custGeom>
            <a:avLst/>
            <a:gdLst/>
            <a:ahLst/>
            <a:cxnLst/>
            <a:rect l="l" t="t" r="r" b="b"/>
            <a:pathLst>
              <a:path w="2763919" h="882511">
                <a:moveTo>
                  <a:pt x="0" y="0"/>
                </a:moveTo>
                <a:lnTo>
                  <a:pt x="2763918" y="0"/>
                </a:lnTo>
                <a:lnTo>
                  <a:pt x="2763918" y="882511"/>
                </a:lnTo>
                <a:lnTo>
                  <a:pt x="0" y="8825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0731524" y="7665975"/>
            <a:ext cx="1483489" cy="458533"/>
          </a:xfrm>
          <a:custGeom>
            <a:avLst/>
            <a:gdLst/>
            <a:ahLst/>
            <a:cxnLst/>
            <a:rect l="l" t="t" r="r" b="b"/>
            <a:pathLst>
              <a:path w="1483489" h="458533">
                <a:moveTo>
                  <a:pt x="0" y="0"/>
                </a:moveTo>
                <a:lnTo>
                  <a:pt x="1483490" y="0"/>
                </a:lnTo>
                <a:lnTo>
                  <a:pt x="1483490" y="458533"/>
                </a:lnTo>
                <a:lnTo>
                  <a:pt x="0" y="4585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6264511" y="5348601"/>
            <a:ext cx="1025128" cy="1025128"/>
          </a:xfrm>
          <a:custGeom>
            <a:avLst/>
            <a:gdLst/>
            <a:ahLst/>
            <a:cxnLst/>
            <a:rect l="l" t="t" r="r" b="b"/>
            <a:pathLst>
              <a:path w="1025128" h="1025128">
                <a:moveTo>
                  <a:pt x="0" y="0"/>
                </a:moveTo>
                <a:lnTo>
                  <a:pt x="1025128" y="0"/>
                </a:lnTo>
                <a:lnTo>
                  <a:pt x="1025128" y="1025127"/>
                </a:lnTo>
                <a:lnTo>
                  <a:pt x="0" y="10251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428439" y="2278704"/>
            <a:ext cx="6850665" cy="4744596"/>
          </a:xfrm>
          <a:custGeom>
            <a:avLst/>
            <a:gdLst/>
            <a:ahLst/>
            <a:cxnLst/>
            <a:rect l="l" t="t" r="r" b="b"/>
            <a:pathLst>
              <a:path w="6850665" h="4744596">
                <a:moveTo>
                  <a:pt x="0" y="0"/>
                </a:moveTo>
                <a:lnTo>
                  <a:pt x="6850665" y="0"/>
                </a:lnTo>
                <a:lnTo>
                  <a:pt x="6850665" y="4744596"/>
                </a:lnTo>
                <a:lnTo>
                  <a:pt x="0" y="4744596"/>
                </a:lnTo>
                <a:lnTo>
                  <a:pt x="0" y="0"/>
                </a:lnTo>
                <a:close/>
              </a:path>
            </a:pathLst>
          </a:custGeom>
          <a:blipFill>
            <a:blip r:embed="rId12"/>
            <a:stretch>
              <a:fillRect l="-23124"/>
            </a:stretch>
          </a:blipFill>
        </p:spPr>
        <p:txBody>
          <a:bodyPr/>
          <a:lstStyle/>
          <a:p>
            <a:endParaRPr lang="en-US"/>
          </a:p>
        </p:txBody>
      </p:sp>
      <p:sp>
        <p:nvSpPr>
          <p:cNvPr id="14" name="TextBox 14"/>
          <p:cNvSpPr txBox="1"/>
          <p:nvPr/>
        </p:nvSpPr>
        <p:spPr>
          <a:xfrm>
            <a:off x="8475645" y="3859793"/>
            <a:ext cx="7829884" cy="1544318"/>
          </a:xfrm>
          <a:prstGeom prst="rect">
            <a:avLst/>
          </a:prstGeom>
        </p:spPr>
        <p:txBody>
          <a:bodyPr lIns="0" tIns="0" rIns="0" bIns="0" rtlCol="0" anchor="t">
            <a:spAutoFit/>
          </a:bodyPr>
          <a:lstStyle/>
          <a:p>
            <a:pPr algn="just">
              <a:lnSpc>
                <a:spcPts val="3080"/>
              </a:lnSpc>
            </a:pPr>
            <a:r>
              <a:rPr lang="en-US" sz="2200" b="1">
                <a:solidFill>
                  <a:srgbClr val="021828"/>
                </a:solidFill>
                <a:latin typeface="Montserrat Bold"/>
                <a:ea typeface="Montserrat Bold"/>
                <a:cs typeface="Montserrat Bold"/>
                <a:sym typeface="Montserrat Bold"/>
              </a:rPr>
              <a:t>Local actors are often the most effective to respond to humanitarian disasters due to their proximity, position within their community and understanding of local contexts. </a:t>
            </a:r>
          </a:p>
        </p:txBody>
      </p:sp>
      <p:sp>
        <p:nvSpPr>
          <p:cNvPr id="15" name="TextBox 15"/>
          <p:cNvSpPr txBox="1"/>
          <p:nvPr/>
        </p:nvSpPr>
        <p:spPr>
          <a:xfrm>
            <a:off x="8475645" y="2833343"/>
            <a:ext cx="4904983" cy="956310"/>
          </a:xfrm>
          <a:prstGeom prst="rect">
            <a:avLst/>
          </a:prstGeom>
        </p:spPr>
        <p:txBody>
          <a:bodyPr lIns="0" tIns="0" rIns="0" bIns="0" rtlCol="0" anchor="t">
            <a:spAutoFit/>
          </a:bodyPr>
          <a:lstStyle/>
          <a:p>
            <a:pPr algn="l">
              <a:lnSpc>
                <a:spcPts val="7619"/>
              </a:lnSpc>
            </a:pPr>
            <a:r>
              <a:rPr lang="en-US" sz="5999" b="1">
                <a:solidFill>
                  <a:srgbClr val="162B58"/>
                </a:solidFill>
                <a:latin typeface="League Spartan"/>
                <a:ea typeface="League Spartan"/>
                <a:cs typeface="League Spartan"/>
                <a:sym typeface="League Spartan"/>
              </a:rPr>
              <a:t>Introduction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255786"/>
            <a:ext cx="18288000" cy="5894830"/>
            <a:chOff x="0" y="0"/>
            <a:chExt cx="4816593" cy="1552548"/>
          </a:xfrm>
        </p:grpSpPr>
        <p:sp>
          <p:nvSpPr>
            <p:cNvPr id="3" name="Freeform 3"/>
            <p:cNvSpPr/>
            <p:nvPr/>
          </p:nvSpPr>
          <p:spPr>
            <a:xfrm>
              <a:off x="0" y="0"/>
              <a:ext cx="4816592" cy="1552548"/>
            </a:xfrm>
            <a:custGeom>
              <a:avLst/>
              <a:gdLst/>
              <a:ahLst/>
              <a:cxnLst/>
              <a:rect l="l" t="t" r="r" b="b"/>
              <a:pathLst>
                <a:path w="4816592" h="1552548">
                  <a:moveTo>
                    <a:pt x="0" y="0"/>
                  </a:moveTo>
                  <a:lnTo>
                    <a:pt x="4816592" y="0"/>
                  </a:lnTo>
                  <a:lnTo>
                    <a:pt x="4816592" y="1552548"/>
                  </a:lnTo>
                  <a:lnTo>
                    <a:pt x="0" y="1552548"/>
                  </a:lnTo>
                  <a:close/>
                </a:path>
              </a:pathLst>
            </a:custGeom>
            <a:solidFill>
              <a:srgbClr val="D4D9E6"/>
            </a:solidFill>
          </p:spPr>
          <p:txBody>
            <a:bodyPr/>
            <a:lstStyle/>
            <a:p>
              <a:endParaRPr lang="en-US"/>
            </a:p>
          </p:txBody>
        </p:sp>
        <p:sp>
          <p:nvSpPr>
            <p:cNvPr id="4" name="TextBox 4"/>
            <p:cNvSpPr txBox="1"/>
            <p:nvPr/>
          </p:nvSpPr>
          <p:spPr>
            <a:xfrm>
              <a:off x="0" y="-38100"/>
              <a:ext cx="4816593" cy="1590648"/>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3410318" y="991113"/>
            <a:ext cx="12056189" cy="838708"/>
          </a:xfrm>
          <a:prstGeom prst="rect">
            <a:avLst/>
          </a:prstGeom>
        </p:spPr>
        <p:txBody>
          <a:bodyPr lIns="0" tIns="0" rIns="0" bIns="0" rtlCol="0" anchor="t">
            <a:spAutoFit/>
          </a:bodyPr>
          <a:lstStyle/>
          <a:p>
            <a:pPr marL="0" lvl="0" indent="0" algn="ctr">
              <a:lnSpc>
                <a:spcPts val="6730"/>
              </a:lnSpc>
              <a:spcBef>
                <a:spcPct val="0"/>
              </a:spcBef>
            </a:pPr>
            <a:r>
              <a:rPr lang="en-US" sz="5299">
                <a:solidFill>
                  <a:srgbClr val="162B58"/>
                </a:solidFill>
                <a:latin typeface="League Spartan"/>
                <a:ea typeface="League Spartan"/>
                <a:cs typeface="League Spartan"/>
                <a:sym typeface="League Spartan"/>
              </a:rPr>
              <a:t>Localising Humanitarian Action</a:t>
            </a:r>
          </a:p>
        </p:txBody>
      </p:sp>
      <p:grpSp>
        <p:nvGrpSpPr>
          <p:cNvPr id="6" name="Group 6"/>
          <p:cNvGrpSpPr/>
          <p:nvPr/>
        </p:nvGrpSpPr>
        <p:grpSpPr>
          <a:xfrm>
            <a:off x="438996" y="3652366"/>
            <a:ext cx="5069710" cy="3205385"/>
            <a:chOff x="0" y="0"/>
            <a:chExt cx="6759613" cy="4273847"/>
          </a:xfrm>
        </p:grpSpPr>
        <p:grpSp>
          <p:nvGrpSpPr>
            <p:cNvPr id="7" name="Group 7"/>
            <p:cNvGrpSpPr/>
            <p:nvPr/>
          </p:nvGrpSpPr>
          <p:grpSpPr>
            <a:xfrm>
              <a:off x="0" y="0"/>
              <a:ext cx="6746913" cy="1558836"/>
              <a:chOff x="0" y="0"/>
              <a:chExt cx="1332724" cy="307918"/>
            </a:xfrm>
          </p:grpSpPr>
          <p:sp>
            <p:nvSpPr>
              <p:cNvPr id="8" name="Freeform 8"/>
              <p:cNvSpPr/>
              <p:nvPr/>
            </p:nvSpPr>
            <p:spPr>
              <a:xfrm>
                <a:off x="0" y="0"/>
                <a:ext cx="1332724" cy="307918"/>
              </a:xfrm>
              <a:custGeom>
                <a:avLst/>
                <a:gdLst/>
                <a:ahLst/>
                <a:cxnLst/>
                <a:rect l="l" t="t" r="r" b="b"/>
                <a:pathLst>
                  <a:path w="1332724" h="307918">
                    <a:moveTo>
                      <a:pt x="29069" y="0"/>
                    </a:moveTo>
                    <a:lnTo>
                      <a:pt x="1303654" y="0"/>
                    </a:lnTo>
                    <a:cubicBezTo>
                      <a:pt x="1319709" y="0"/>
                      <a:pt x="1332724" y="13015"/>
                      <a:pt x="1332724" y="29069"/>
                    </a:cubicBezTo>
                    <a:lnTo>
                      <a:pt x="1332724" y="278849"/>
                    </a:lnTo>
                    <a:cubicBezTo>
                      <a:pt x="1332724" y="286559"/>
                      <a:pt x="1329661" y="293952"/>
                      <a:pt x="1324209" y="299404"/>
                    </a:cubicBezTo>
                    <a:cubicBezTo>
                      <a:pt x="1318758" y="304856"/>
                      <a:pt x="1311364" y="307918"/>
                      <a:pt x="1303654" y="307918"/>
                    </a:cubicBezTo>
                    <a:lnTo>
                      <a:pt x="29069" y="307918"/>
                    </a:lnTo>
                    <a:cubicBezTo>
                      <a:pt x="13015" y="307918"/>
                      <a:pt x="0" y="294903"/>
                      <a:pt x="0" y="278849"/>
                    </a:cubicBezTo>
                    <a:lnTo>
                      <a:pt x="0" y="29069"/>
                    </a:lnTo>
                    <a:cubicBezTo>
                      <a:pt x="0" y="13015"/>
                      <a:pt x="13015" y="0"/>
                      <a:pt x="29069" y="0"/>
                    </a:cubicBezTo>
                    <a:close/>
                  </a:path>
                </a:pathLst>
              </a:custGeom>
              <a:solidFill>
                <a:srgbClr val="FF865E"/>
              </a:solidFill>
            </p:spPr>
            <p:txBody>
              <a:bodyPr/>
              <a:lstStyle/>
              <a:p>
                <a:endParaRPr lang="en-US"/>
              </a:p>
            </p:txBody>
          </p:sp>
          <p:sp>
            <p:nvSpPr>
              <p:cNvPr id="9" name="TextBox 9"/>
              <p:cNvSpPr txBox="1"/>
              <p:nvPr/>
            </p:nvSpPr>
            <p:spPr>
              <a:xfrm>
                <a:off x="0" y="-38100"/>
                <a:ext cx="1332724" cy="346018"/>
              </a:xfrm>
              <a:prstGeom prst="rect">
                <a:avLst/>
              </a:prstGeom>
            </p:spPr>
            <p:txBody>
              <a:bodyPr lIns="50800" tIns="50800" rIns="50800" bIns="50800" rtlCol="0" anchor="ctr"/>
              <a:lstStyle/>
              <a:p>
                <a:pPr algn="ctr">
                  <a:lnSpc>
                    <a:spcPts val="2800"/>
                  </a:lnSpc>
                </a:pPr>
                <a:endParaRPr/>
              </a:p>
            </p:txBody>
          </p:sp>
        </p:grpSp>
        <p:grpSp>
          <p:nvGrpSpPr>
            <p:cNvPr id="10" name="Group 10"/>
            <p:cNvGrpSpPr/>
            <p:nvPr/>
          </p:nvGrpSpPr>
          <p:grpSpPr>
            <a:xfrm>
              <a:off x="0" y="1170610"/>
              <a:ext cx="6759613" cy="3103237"/>
              <a:chOff x="0" y="0"/>
              <a:chExt cx="1335232" cy="612985"/>
            </a:xfrm>
          </p:grpSpPr>
          <p:sp>
            <p:nvSpPr>
              <p:cNvPr id="11" name="Freeform 11"/>
              <p:cNvSpPr/>
              <p:nvPr/>
            </p:nvSpPr>
            <p:spPr>
              <a:xfrm>
                <a:off x="0" y="0"/>
                <a:ext cx="1335232" cy="612985"/>
              </a:xfrm>
              <a:custGeom>
                <a:avLst/>
                <a:gdLst/>
                <a:ahLst/>
                <a:cxnLst/>
                <a:rect l="l" t="t" r="r" b="b"/>
                <a:pathLst>
                  <a:path w="1335232" h="612985">
                    <a:moveTo>
                      <a:pt x="29015" y="0"/>
                    </a:moveTo>
                    <a:lnTo>
                      <a:pt x="1306217" y="0"/>
                    </a:lnTo>
                    <a:cubicBezTo>
                      <a:pt x="1313913" y="0"/>
                      <a:pt x="1321293" y="3057"/>
                      <a:pt x="1326734" y="8498"/>
                    </a:cubicBezTo>
                    <a:cubicBezTo>
                      <a:pt x="1332175" y="13940"/>
                      <a:pt x="1335232" y="21320"/>
                      <a:pt x="1335232" y="29015"/>
                    </a:cubicBezTo>
                    <a:lnTo>
                      <a:pt x="1335232" y="583970"/>
                    </a:lnTo>
                    <a:cubicBezTo>
                      <a:pt x="1335232" y="599995"/>
                      <a:pt x="1322242" y="612985"/>
                      <a:pt x="1306217" y="612985"/>
                    </a:cubicBezTo>
                    <a:lnTo>
                      <a:pt x="29015" y="612985"/>
                    </a:lnTo>
                    <a:cubicBezTo>
                      <a:pt x="12990" y="612985"/>
                      <a:pt x="0" y="599995"/>
                      <a:pt x="0" y="583970"/>
                    </a:cubicBezTo>
                    <a:lnTo>
                      <a:pt x="0" y="29015"/>
                    </a:lnTo>
                    <a:cubicBezTo>
                      <a:pt x="0" y="12990"/>
                      <a:pt x="12990" y="0"/>
                      <a:pt x="29015" y="0"/>
                    </a:cubicBezTo>
                    <a:close/>
                  </a:path>
                </a:pathLst>
              </a:custGeom>
              <a:solidFill>
                <a:srgbClr val="FFA66E"/>
              </a:solidFill>
            </p:spPr>
            <p:txBody>
              <a:bodyPr/>
              <a:lstStyle/>
              <a:p>
                <a:endParaRPr lang="en-US"/>
              </a:p>
            </p:txBody>
          </p:sp>
          <p:sp>
            <p:nvSpPr>
              <p:cNvPr id="12" name="TextBox 12"/>
              <p:cNvSpPr txBox="1"/>
              <p:nvPr/>
            </p:nvSpPr>
            <p:spPr>
              <a:xfrm>
                <a:off x="0" y="-38100"/>
                <a:ext cx="1335232" cy="651085"/>
              </a:xfrm>
              <a:prstGeom prst="rect">
                <a:avLst/>
              </a:prstGeom>
            </p:spPr>
            <p:txBody>
              <a:bodyPr lIns="50800" tIns="50800" rIns="50800" bIns="50800" rtlCol="0" anchor="ctr"/>
              <a:lstStyle/>
              <a:p>
                <a:pPr algn="ctr">
                  <a:lnSpc>
                    <a:spcPts val="2800"/>
                  </a:lnSpc>
                </a:pPr>
                <a:endParaRPr/>
              </a:p>
            </p:txBody>
          </p:sp>
        </p:grpSp>
        <p:sp>
          <p:nvSpPr>
            <p:cNvPr id="13" name="TextBox 13"/>
            <p:cNvSpPr txBox="1"/>
            <p:nvPr/>
          </p:nvSpPr>
          <p:spPr>
            <a:xfrm>
              <a:off x="486079" y="1415585"/>
              <a:ext cx="5774754" cy="2319864"/>
            </a:xfrm>
            <a:prstGeom prst="rect">
              <a:avLst/>
            </a:prstGeom>
          </p:spPr>
          <p:txBody>
            <a:bodyPr lIns="0" tIns="0" rIns="0" bIns="0" rtlCol="0" anchor="t">
              <a:spAutoFit/>
            </a:bodyPr>
            <a:lstStyle/>
            <a:p>
              <a:pPr marL="431817" lvl="1" indent="-215908" algn="l">
                <a:lnSpc>
                  <a:spcPts val="2800"/>
                </a:lnSpc>
                <a:buFont typeface="Arial"/>
                <a:buChar char="•"/>
              </a:pPr>
              <a:r>
                <a:rPr lang="en-US" sz="2000" b="1">
                  <a:solidFill>
                    <a:srgbClr val="FFFFFF"/>
                  </a:solidFill>
                  <a:latin typeface="Montserrat Bold"/>
                  <a:ea typeface="Montserrat Bold"/>
                  <a:cs typeface="Montserrat Bold"/>
                  <a:sym typeface="Montserrat Bold"/>
                </a:rPr>
                <a:t>Service-delivery in emergency situations to save lives and alleviate suffering (barnett and Weiss 2011)</a:t>
              </a:r>
            </a:p>
          </p:txBody>
        </p:sp>
        <p:sp>
          <p:nvSpPr>
            <p:cNvPr id="14" name="TextBox 14"/>
            <p:cNvSpPr txBox="1"/>
            <p:nvPr/>
          </p:nvSpPr>
          <p:spPr>
            <a:xfrm>
              <a:off x="486079" y="276289"/>
              <a:ext cx="5774754" cy="503129"/>
            </a:xfrm>
            <a:prstGeom prst="rect">
              <a:avLst/>
            </a:prstGeom>
          </p:spPr>
          <p:txBody>
            <a:bodyPr lIns="0" tIns="0" rIns="0" bIns="0" rtlCol="0" anchor="t">
              <a:spAutoFit/>
            </a:bodyPr>
            <a:lstStyle/>
            <a:p>
              <a:pPr algn="ctr">
                <a:lnSpc>
                  <a:spcPts val="3220"/>
                </a:lnSpc>
              </a:pPr>
              <a:r>
                <a:rPr lang="en-US" sz="2300" b="1">
                  <a:solidFill>
                    <a:srgbClr val="FFFFFF"/>
                  </a:solidFill>
                  <a:latin typeface="Montserrat Heavy"/>
                  <a:ea typeface="Montserrat Heavy"/>
                  <a:cs typeface="Montserrat Heavy"/>
                  <a:sym typeface="Montserrat Heavy"/>
                </a:rPr>
                <a:t>Humanitarian Action</a:t>
              </a:r>
            </a:p>
          </p:txBody>
        </p:sp>
      </p:grpSp>
      <p:grpSp>
        <p:nvGrpSpPr>
          <p:cNvPr id="15" name="Group 15"/>
          <p:cNvGrpSpPr/>
          <p:nvPr/>
        </p:nvGrpSpPr>
        <p:grpSpPr>
          <a:xfrm>
            <a:off x="6054454" y="3652366"/>
            <a:ext cx="6179092" cy="5101669"/>
            <a:chOff x="0" y="0"/>
            <a:chExt cx="8238789" cy="6802225"/>
          </a:xfrm>
        </p:grpSpPr>
        <p:grpSp>
          <p:nvGrpSpPr>
            <p:cNvPr id="16" name="Group 16"/>
            <p:cNvGrpSpPr/>
            <p:nvPr/>
          </p:nvGrpSpPr>
          <p:grpSpPr>
            <a:xfrm>
              <a:off x="114300" y="0"/>
              <a:ext cx="7835378" cy="1558836"/>
              <a:chOff x="0" y="0"/>
              <a:chExt cx="1547729" cy="307918"/>
            </a:xfrm>
          </p:grpSpPr>
          <p:sp>
            <p:nvSpPr>
              <p:cNvPr id="17" name="Freeform 17"/>
              <p:cNvSpPr/>
              <p:nvPr/>
            </p:nvSpPr>
            <p:spPr>
              <a:xfrm>
                <a:off x="0" y="0"/>
                <a:ext cx="1547729" cy="307918"/>
              </a:xfrm>
              <a:custGeom>
                <a:avLst/>
                <a:gdLst/>
                <a:ahLst/>
                <a:cxnLst/>
                <a:rect l="l" t="t" r="r" b="b"/>
                <a:pathLst>
                  <a:path w="1547729" h="307918">
                    <a:moveTo>
                      <a:pt x="25031" y="0"/>
                    </a:moveTo>
                    <a:lnTo>
                      <a:pt x="1522698" y="0"/>
                    </a:lnTo>
                    <a:cubicBezTo>
                      <a:pt x="1536522" y="0"/>
                      <a:pt x="1547729" y="11207"/>
                      <a:pt x="1547729" y="25031"/>
                    </a:cubicBezTo>
                    <a:lnTo>
                      <a:pt x="1547729" y="282887"/>
                    </a:lnTo>
                    <a:cubicBezTo>
                      <a:pt x="1547729" y="289526"/>
                      <a:pt x="1545092" y="295893"/>
                      <a:pt x="1540397" y="300587"/>
                    </a:cubicBezTo>
                    <a:cubicBezTo>
                      <a:pt x="1535703" y="305281"/>
                      <a:pt x="1529336" y="307918"/>
                      <a:pt x="1522698" y="307918"/>
                    </a:cubicBezTo>
                    <a:lnTo>
                      <a:pt x="25031" y="307918"/>
                    </a:lnTo>
                    <a:cubicBezTo>
                      <a:pt x="18392" y="307918"/>
                      <a:pt x="12026" y="305281"/>
                      <a:pt x="7331" y="300587"/>
                    </a:cubicBezTo>
                    <a:cubicBezTo>
                      <a:pt x="2637" y="295893"/>
                      <a:pt x="0" y="289526"/>
                      <a:pt x="0" y="282887"/>
                    </a:cubicBezTo>
                    <a:lnTo>
                      <a:pt x="0" y="25031"/>
                    </a:lnTo>
                    <a:cubicBezTo>
                      <a:pt x="0" y="18392"/>
                      <a:pt x="2637" y="12026"/>
                      <a:pt x="7331" y="7331"/>
                    </a:cubicBezTo>
                    <a:cubicBezTo>
                      <a:pt x="12026" y="2637"/>
                      <a:pt x="18392" y="0"/>
                      <a:pt x="25031" y="0"/>
                    </a:cubicBezTo>
                    <a:close/>
                  </a:path>
                </a:pathLst>
              </a:custGeom>
              <a:solidFill>
                <a:srgbClr val="FF865E"/>
              </a:solidFill>
            </p:spPr>
            <p:txBody>
              <a:bodyPr/>
              <a:lstStyle/>
              <a:p>
                <a:endParaRPr lang="en-US"/>
              </a:p>
            </p:txBody>
          </p:sp>
          <p:sp>
            <p:nvSpPr>
              <p:cNvPr id="18" name="TextBox 18"/>
              <p:cNvSpPr txBox="1"/>
              <p:nvPr/>
            </p:nvSpPr>
            <p:spPr>
              <a:xfrm>
                <a:off x="0" y="-38100"/>
                <a:ext cx="1547729" cy="346018"/>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114300" y="1170610"/>
              <a:ext cx="7835378" cy="5631615"/>
              <a:chOff x="0" y="0"/>
              <a:chExt cx="1547729" cy="1112418"/>
            </a:xfrm>
          </p:grpSpPr>
          <p:sp>
            <p:nvSpPr>
              <p:cNvPr id="20" name="Freeform 20"/>
              <p:cNvSpPr/>
              <p:nvPr/>
            </p:nvSpPr>
            <p:spPr>
              <a:xfrm>
                <a:off x="0" y="0"/>
                <a:ext cx="1547729" cy="1112418"/>
              </a:xfrm>
              <a:custGeom>
                <a:avLst/>
                <a:gdLst/>
                <a:ahLst/>
                <a:cxnLst/>
                <a:rect l="l" t="t" r="r" b="b"/>
                <a:pathLst>
                  <a:path w="1547729" h="1112418">
                    <a:moveTo>
                      <a:pt x="25031" y="0"/>
                    </a:moveTo>
                    <a:lnTo>
                      <a:pt x="1522698" y="0"/>
                    </a:lnTo>
                    <a:cubicBezTo>
                      <a:pt x="1536522" y="0"/>
                      <a:pt x="1547729" y="11207"/>
                      <a:pt x="1547729" y="25031"/>
                    </a:cubicBezTo>
                    <a:lnTo>
                      <a:pt x="1547729" y="1087387"/>
                    </a:lnTo>
                    <a:cubicBezTo>
                      <a:pt x="1547729" y="1094025"/>
                      <a:pt x="1545092" y="1100392"/>
                      <a:pt x="1540397" y="1105086"/>
                    </a:cubicBezTo>
                    <a:cubicBezTo>
                      <a:pt x="1535703" y="1109781"/>
                      <a:pt x="1529336" y="1112418"/>
                      <a:pt x="1522698" y="1112418"/>
                    </a:cubicBezTo>
                    <a:lnTo>
                      <a:pt x="25031" y="1112418"/>
                    </a:lnTo>
                    <a:cubicBezTo>
                      <a:pt x="18392" y="1112418"/>
                      <a:pt x="12026" y="1109781"/>
                      <a:pt x="7331" y="1105086"/>
                    </a:cubicBezTo>
                    <a:cubicBezTo>
                      <a:pt x="2637" y="1100392"/>
                      <a:pt x="0" y="1094025"/>
                      <a:pt x="0" y="1087387"/>
                    </a:cubicBezTo>
                    <a:lnTo>
                      <a:pt x="0" y="25031"/>
                    </a:lnTo>
                    <a:cubicBezTo>
                      <a:pt x="0" y="18392"/>
                      <a:pt x="2637" y="12026"/>
                      <a:pt x="7331" y="7331"/>
                    </a:cubicBezTo>
                    <a:cubicBezTo>
                      <a:pt x="12026" y="2637"/>
                      <a:pt x="18392" y="0"/>
                      <a:pt x="25031" y="0"/>
                    </a:cubicBezTo>
                    <a:close/>
                  </a:path>
                </a:pathLst>
              </a:custGeom>
              <a:solidFill>
                <a:srgbClr val="FFA66E"/>
              </a:solidFill>
            </p:spPr>
            <p:txBody>
              <a:bodyPr/>
              <a:lstStyle/>
              <a:p>
                <a:endParaRPr lang="en-US"/>
              </a:p>
            </p:txBody>
          </p:sp>
          <p:sp>
            <p:nvSpPr>
              <p:cNvPr id="21" name="TextBox 21"/>
              <p:cNvSpPr txBox="1"/>
              <p:nvPr/>
            </p:nvSpPr>
            <p:spPr>
              <a:xfrm>
                <a:off x="0" y="-38100"/>
                <a:ext cx="1547729" cy="1150518"/>
              </a:xfrm>
              <a:prstGeom prst="rect">
                <a:avLst/>
              </a:prstGeom>
            </p:spPr>
            <p:txBody>
              <a:bodyPr lIns="50800" tIns="50800" rIns="50800" bIns="50800" rtlCol="0" anchor="ctr"/>
              <a:lstStyle/>
              <a:p>
                <a:pPr algn="ctr">
                  <a:lnSpc>
                    <a:spcPts val="2800"/>
                  </a:lnSpc>
                </a:pPr>
                <a:endParaRPr/>
              </a:p>
            </p:txBody>
          </p:sp>
        </p:grpSp>
        <p:sp>
          <p:nvSpPr>
            <p:cNvPr id="22" name="TextBox 22"/>
            <p:cNvSpPr txBox="1"/>
            <p:nvPr/>
          </p:nvSpPr>
          <p:spPr>
            <a:xfrm>
              <a:off x="0" y="1312818"/>
              <a:ext cx="8238789" cy="1380064"/>
            </a:xfrm>
            <a:prstGeom prst="rect">
              <a:avLst/>
            </a:prstGeom>
          </p:spPr>
          <p:txBody>
            <a:bodyPr lIns="0" tIns="0" rIns="0" bIns="0" rtlCol="0" anchor="t">
              <a:spAutoFit/>
            </a:bodyPr>
            <a:lstStyle/>
            <a:p>
              <a:pPr marL="431817" lvl="1" indent="-215908" algn="l">
                <a:lnSpc>
                  <a:spcPts val="2800"/>
                </a:lnSpc>
                <a:buFont typeface="Arial"/>
                <a:buChar char="•"/>
              </a:pPr>
              <a:r>
                <a:rPr lang="en-US" sz="2000" b="1">
                  <a:solidFill>
                    <a:srgbClr val="FFFFFF"/>
                  </a:solidFill>
                  <a:latin typeface="Montserrat Bold"/>
                  <a:ea typeface="Montserrat Bold"/>
                  <a:cs typeface="Montserrat Bold"/>
                  <a:sym typeface="Montserrat Bold"/>
                </a:rPr>
                <a:t>Buzzword in humanitarian sector: acknowledges central role of local actors in all phases of humanitarian response</a:t>
              </a:r>
            </a:p>
          </p:txBody>
        </p:sp>
        <p:sp>
          <p:nvSpPr>
            <p:cNvPr id="23" name="TextBox 23"/>
            <p:cNvSpPr txBox="1"/>
            <p:nvPr/>
          </p:nvSpPr>
          <p:spPr>
            <a:xfrm>
              <a:off x="1144612" y="276289"/>
              <a:ext cx="5774754" cy="503129"/>
            </a:xfrm>
            <a:prstGeom prst="rect">
              <a:avLst/>
            </a:prstGeom>
          </p:spPr>
          <p:txBody>
            <a:bodyPr lIns="0" tIns="0" rIns="0" bIns="0" rtlCol="0" anchor="t">
              <a:spAutoFit/>
            </a:bodyPr>
            <a:lstStyle/>
            <a:p>
              <a:pPr algn="ctr">
                <a:lnSpc>
                  <a:spcPts val="3220"/>
                </a:lnSpc>
              </a:pPr>
              <a:r>
                <a:rPr lang="en-US" sz="2300" b="1">
                  <a:solidFill>
                    <a:srgbClr val="FFFFFF"/>
                  </a:solidFill>
                  <a:latin typeface="Montserrat Heavy"/>
                  <a:ea typeface="Montserrat Heavy"/>
                  <a:cs typeface="Montserrat Heavy"/>
                  <a:sym typeface="Montserrat Heavy"/>
                </a:rPr>
                <a:t>Localisation</a:t>
              </a:r>
            </a:p>
          </p:txBody>
        </p:sp>
        <p:sp>
          <p:nvSpPr>
            <p:cNvPr id="24" name="TextBox 24"/>
            <p:cNvSpPr txBox="1"/>
            <p:nvPr/>
          </p:nvSpPr>
          <p:spPr>
            <a:xfrm>
              <a:off x="114300" y="3325325"/>
              <a:ext cx="7457352" cy="1849964"/>
            </a:xfrm>
            <a:prstGeom prst="rect">
              <a:avLst/>
            </a:prstGeom>
          </p:spPr>
          <p:txBody>
            <a:bodyPr lIns="0" tIns="0" rIns="0" bIns="0" rtlCol="0" anchor="t">
              <a:spAutoFit/>
            </a:bodyPr>
            <a:lstStyle/>
            <a:p>
              <a:pPr marL="431817" lvl="1" indent="-215908" algn="l">
                <a:lnSpc>
                  <a:spcPts val="2800"/>
                </a:lnSpc>
                <a:spcBef>
                  <a:spcPct val="0"/>
                </a:spcBef>
                <a:buFont typeface="Arial"/>
                <a:buChar char="•"/>
              </a:pPr>
              <a:r>
                <a:rPr lang="en-US" sz="2000" b="1">
                  <a:solidFill>
                    <a:srgbClr val="FFFFFF"/>
                  </a:solidFill>
                  <a:latin typeface="Montserrat Bold"/>
                  <a:ea typeface="Montserrat Bold"/>
                  <a:cs typeface="Montserrat Bold"/>
                  <a:sym typeface="Montserrat Bold"/>
                </a:rPr>
                <a:t>Strengthening local actors believed to address shortcomings of current system, increasing aid effectiveness and power imbalances</a:t>
              </a:r>
            </a:p>
          </p:txBody>
        </p:sp>
      </p:grpSp>
      <p:sp>
        <p:nvSpPr>
          <p:cNvPr id="25" name="Freeform 25"/>
          <p:cNvSpPr/>
          <p:nvPr/>
        </p:nvSpPr>
        <p:spPr>
          <a:xfrm>
            <a:off x="-57030" y="7020361"/>
            <a:ext cx="3467348" cy="3467348"/>
          </a:xfrm>
          <a:custGeom>
            <a:avLst/>
            <a:gdLst/>
            <a:ahLst/>
            <a:cxnLst/>
            <a:rect l="l" t="t" r="r" b="b"/>
            <a:pathLst>
              <a:path w="3467348" h="3467348">
                <a:moveTo>
                  <a:pt x="0" y="0"/>
                </a:moveTo>
                <a:lnTo>
                  <a:pt x="3467348" y="0"/>
                </a:lnTo>
                <a:lnTo>
                  <a:pt x="3467348" y="3467348"/>
                </a:lnTo>
                <a:lnTo>
                  <a:pt x="0" y="3467348"/>
                </a:lnTo>
                <a:lnTo>
                  <a:pt x="0" y="0"/>
                </a:lnTo>
                <a:close/>
              </a:path>
            </a:pathLst>
          </a:custGeom>
          <a:blipFill>
            <a:blip r:embed="rId2"/>
            <a:stretch>
              <a:fillRect/>
            </a:stretch>
          </a:blipFill>
        </p:spPr>
        <p:txBody>
          <a:bodyPr/>
          <a:lstStyle/>
          <a:p>
            <a:endParaRPr lang="en-US"/>
          </a:p>
        </p:txBody>
      </p:sp>
      <p:sp>
        <p:nvSpPr>
          <p:cNvPr id="26" name="TextBox 26"/>
          <p:cNvSpPr txBox="1"/>
          <p:nvPr/>
        </p:nvSpPr>
        <p:spPr>
          <a:xfrm>
            <a:off x="6205733" y="7828158"/>
            <a:ext cx="5876533" cy="692148"/>
          </a:xfrm>
          <a:prstGeom prst="rect">
            <a:avLst/>
          </a:prstGeom>
        </p:spPr>
        <p:txBody>
          <a:bodyPr lIns="0" tIns="0" rIns="0" bIns="0" rtlCol="0" anchor="t">
            <a:spAutoFit/>
          </a:bodyPr>
          <a:lstStyle/>
          <a:p>
            <a:pPr marL="431817" lvl="1" indent="-215908" algn="l">
              <a:lnSpc>
                <a:spcPts val="2800"/>
              </a:lnSpc>
              <a:spcBef>
                <a:spcPct val="0"/>
              </a:spcBef>
              <a:buFont typeface="Arial"/>
              <a:buChar char="•"/>
            </a:pPr>
            <a:r>
              <a:rPr lang="en-US" sz="2000" b="1">
                <a:solidFill>
                  <a:srgbClr val="FFFFFF"/>
                </a:solidFill>
                <a:latin typeface="Montserrat Bold"/>
                <a:ea typeface="Montserrat Bold"/>
                <a:cs typeface="Montserrat Bold"/>
                <a:sym typeface="Montserrat Bold"/>
              </a:rPr>
              <a:t>Local actors </a:t>
            </a:r>
            <a:r>
              <a:rPr lang="en-US" sz="2000">
                <a:solidFill>
                  <a:srgbClr val="FFFFFF"/>
                </a:solidFill>
                <a:latin typeface="Montserrat"/>
                <a:ea typeface="Montserrat"/>
                <a:cs typeface="Montserrat"/>
                <a:sym typeface="Montserrat"/>
              </a:rPr>
              <a:t>are local non-profits, faith-based organisations and</a:t>
            </a:r>
            <a:r>
              <a:rPr lang="en-US" sz="2000" b="1">
                <a:solidFill>
                  <a:srgbClr val="FFFFFF"/>
                </a:solidFill>
                <a:latin typeface="Montserrat Bold"/>
                <a:ea typeface="Montserrat Bold"/>
                <a:cs typeface="Montserrat Bold"/>
                <a:sym typeface="Montserrat Bold"/>
              </a:rPr>
              <a:t> Refugees</a:t>
            </a:r>
          </a:p>
        </p:txBody>
      </p:sp>
      <p:grpSp>
        <p:nvGrpSpPr>
          <p:cNvPr id="27" name="Group 27"/>
          <p:cNvGrpSpPr/>
          <p:nvPr/>
        </p:nvGrpSpPr>
        <p:grpSpPr>
          <a:xfrm>
            <a:off x="12538516" y="3652366"/>
            <a:ext cx="5060185" cy="1169127"/>
            <a:chOff x="0" y="0"/>
            <a:chExt cx="1332724" cy="307918"/>
          </a:xfrm>
        </p:grpSpPr>
        <p:sp>
          <p:nvSpPr>
            <p:cNvPr id="28" name="Freeform 28"/>
            <p:cNvSpPr/>
            <p:nvPr/>
          </p:nvSpPr>
          <p:spPr>
            <a:xfrm>
              <a:off x="0" y="0"/>
              <a:ext cx="1332724" cy="307918"/>
            </a:xfrm>
            <a:custGeom>
              <a:avLst/>
              <a:gdLst/>
              <a:ahLst/>
              <a:cxnLst/>
              <a:rect l="l" t="t" r="r" b="b"/>
              <a:pathLst>
                <a:path w="1332724" h="307918">
                  <a:moveTo>
                    <a:pt x="29069" y="0"/>
                  </a:moveTo>
                  <a:lnTo>
                    <a:pt x="1303654" y="0"/>
                  </a:lnTo>
                  <a:cubicBezTo>
                    <a:pt x="1319709" y="0"/>
                    <a:pt x="1332724" y="13015"/>
                    <a:pt x="1332724" y="29069"/>
                  </a:cubicBezTo>
                  <a:lnTo>
                    <a:pt x="1332724" y="278849"/>
                  </a:lnTo>
                  <a:cubicBezTo>
                    <a:pt x="1332724" y="286559"/>
                    <a:pt x="1329661" y="293952"/>
                    <a:pt x="1324209" y="299404"/>
                  </a:cubicBezTo>
                  <a:cubicBezTo>
                    <a:pt x="1318758" y="304856"/>
                    <a:pt x="1311364" y="307918"/>
                    <a:pt x="1303654" y="307918"/>
                  </a:cubicBezTo>
                  <a:lnTo>
                    <a:pt x="29069" y="307918"/>
                  </a:lnTo>
                  <a:cubicBezTo>
                    <a:pt x="13015" y="307918"/>
                    <a:pt x="0" y="294903"/>
                    <a:pt x="0" y="278849"/>
                  </a:cubicBezTo>
                  <a:lnTo>
                    <a:pt x="0" y="29069"/>
                  </a:lnTo>
                  <a:cubicBezTo>
                    <a:pt x="0" y="13015"/>
                    <a:pt x="13015" y="0"/>
                    <a:pt x="29069" y="0"/>
                  </a:cubicBezTo>
                  <a:close/>
                </a:path>
              </a:pathLst>
            </a:custGeom>
            <a:solidFill>
              <a:srgbClr val="FF865E"/>
            </a:solidFill>
          </p:spPr>
          <p:txBody>
            <a:bodyPr/>
            <a:lstStyle/>
            <a:p>
              <a:endParaRPr lang="en-US"/>
            </a:p>
          </p:txBody>
        </p:sp>
        <p:sp>
          <p:nvSpPr>
            <p:cNvPr id="29" name="TextBox 29"/>
            <p:cNvSpPr txBox="1"/>
            <p:nvPr/>
          </p:nvSpPr>
          <p:spPr>
            <a:xfrm>
              <a:off x="0" y="-38100"/>
              <a:ext cx="1332724" cy="346018"/>
            </a:xfrm>
            <a:prstGeom prst="rect">
              <a:avLst/>
            </a:prstGeom>
          </p:spPr>
          <p:txBody>
            <a:bodyPr lIns="50800" tIns="50800" rIns="50800" bIns="50800" rtlCol="0" anchor="ctr"/>
            <a:lstStyle/>
            <a:p>
              <a:pPr algn="ctr">
                <a:lnSpc>
                  <a:spcPts val="2800"/>
                </a:lnSpc>
              </a:pPr>
              <a:endParaRPr/>
            </a:p>
          </p:txBody>
        </p:sp>
      </p:grpSp>
      <p:grpSp>
        <p:nvGrpSpPr>
          <p:cNvPr id="30" name="Group 30"/>
          <p:cNvGrpSpPr/>
          <p:nvPr/>
        </p:nvGrpSpPr>
        <p:grpSpPr>
          <a:xfrm>
            <a:off x="12538516" y="4530324"/>
            <a:ext cx="5069710" cy="3989982"/>
            <a:chOff x="0" y="0"/>
            <a:chExt cx="1335232" cy="1050859"/>
          </a:xfrm>
        </p:grpSpPr>
        <p:sp>
          <p:nvSpPr>
            <p:cNvPr id="31" name="Freeform 31"/>
            <p:cNvSpPr/>
            <p:nvPr/>
          </p:nvSpPr>
          <p:spPr>
            <a:xfrm>
              <a:off x="0" y="0"/>
              <a:ext cx="1335232" cy="1050860"/>
            </a:xfrm>
            <a:custGeom>
              <a:avLst/>
              <a:gdLst/>
              <a:ahLst/>
              <a:cxnLst/>
              <a:rect l="l" t="t" r="r" b="b"/>
              <a:pathLst>
                <a:path w="1335232" h="1050860">
                  <a:moveTo>
                    <a:pt x="29015" y="0"/>
                  </a:moveTo>
                  <a:lnTo>
                    <a:pt x="1306217" y="0"/>
                  </a:lnTo>
                  <a:cubicBezTo>
                    <a:pt x="1313913" y="0"/>
                    <a:pt x="1321293" y="3057"/>
                    <a:pt x="1326734" y="8498"/>
                  </a:cubicBezTo>
                  <a:cubicBezTo>
                    <a:pt x="1332175" y="13940"/>
                    <a:pt x="1335232" y="21320"/>
                    <a:pt x="1335232" y="29015"/>
                  </a:cubicBezTo>
                  <a:lnTo>
                    <a:pt x="1335232" y="1021845"/>
                  </a:lnTo>
                  <a:cubicBezTo>
                    <a:pt x="1335232" y="1037869"/>
                    <a:pt x="1322242" y="1050860"/>
                    <a:pt x="1306217" y="1050860"/>
                  </a:cubicBezTo>
                  <a:lnTo>
                    <a:pt x="29015" y="1050860"/>
                  </a:lnTo>
                  <a:cubicBezTo>
                    <a:pt x="12990" y="1050860"/>
                    <a:pt x="0" y="1037869"/>
                    <a:pt x="0" y="1021845"/>
                  </a:cubicBezTo>
                  <a:lnTo>
                    <a:pt x="0" y="29015"/>
                  </a:lnTo>
                  <a:cubicBezTo>
                    <a:pt x="0" y="12990"/>
                    <a:pt x="12990" y="0"/>
                    <a:pt x="29015" y="0"/>
                  </a:cubicBezTo>
                  <a:close/>
                </a:path>
              </a:pathLst>
            </a:custGeom>
            <a:solidFill>
              <a:srgbClr val="FFA66E"/>
            </a:solidFill>
          </p:spPr>
          <p:txBody>
            <a:bodyPr/>
            <a:lstStyle/>
            <a:p>
              <a:endParaRPr lang="en-US"/>
            </a:p>
          </p:txBody>
        </p:sp>
        <p:sp>
          <p:nvSpPr>
            <p:cNvPr id="32" name="TextBox 32"/>
            <p:cNvSpPr txBox="1"/>
            <p:nvPr/>
          </p:nvSpPr>
          <p:spPr>
            <a:xfrm>
              <a:off x="0" y="-38100"/>
              <a:ext cx="1335232" cy="1088959"/>
            </a:xfrm>
            <a:prstGeom prst="rect">
              <a:avLst/>
            </a:prstGeom>
          </p:spPr>
          <p:txBody>
            <a:bodyPr lIns="50800" tIns="50800" rIns="50800" bIns="50800" rtlCol="0" anchor="ctr"/>
            <a:lstStyle/>
            <a:p>
              <a:pPr algn="ctr">
                <a:lnSpc>
                  <a:spcPts val="2800"/>
                </a:lnSpc>
              </a:pPr>
              <a:endParaRPr/>
            </a:p>
          </p:txBody>
        </p:sp>
      </p:grpSp>
      <p:sp>
        <p:nvSpPr>
          <p:cNvPr id="33" name="TextBox 33"/>
          <p:cNvSpPr txBox="1"/>
          <p:nvPr/>
        </p:nvSpPr>
        <p:spPr>
          <a:xfrm>
            <a:off x="12903075" y="4704530"/>
            <a:ext cx="4331066" cy="3511548"/>
          </a:xfrm>
          <a:prstGeom prst="rect">
            <a:avLst/>
          </a:prstGeom>
        </p:spPr>
        <p:txBody>
          <a:bodyPr lIns="0" tIns="0" rIns="0" bIns="0" rtlCol="0" anchor="t">
            <a:spAutoFit/>
          </a:bodyPr>
          <a:lstStyle/>
          <a:p>
            <a:pPr marL="431817" lvl="1" indent="-215908" algn="l">
              <a:lnSpc>
                <a:spcPts val="2800"/>
              </a:lnSpc>
              <a:buFont typeface="Arial"/>
              <a:buChar char="•"/>
            </a:pPr>
            <a:r>
              <a:rPr lang="en-US" sz="2000" b="1">
                <a:solidFill>
                  <a:srgbClr val="FFFFFF"/>
                </a:solidFill>
                <a:latin typeface="Montserrat Bold"/>
                <a:ea typeface="Montserrat Bold"/>
                <a:cs typeface="Montserrat Bold"/>
                <a:sym typeface="Montserrat Bold"/>
              </a:rPr>
              <a:t>An organization or group in which persons with direct lived experience of forced displacement play a primary leadership role and whose stated objectives and activities are focused on responding to the needs of refugees and/or related communities. (UNHCR)</a:t>
            </a:r>
          </a:p>
        </p:txBody>
      </p:sp>
      <p:sp>
        <p:nvSpPr>
          <p:cNvPr id="34" name="TextBox 34"/>
          <p:cNvSpPr txBox="1"/>
          <p:nvPr/>
        </p:nvSpPr>
        <p:spPr>
          <a:xfrm>
            <a:off x="12903075" y="3847677"/>
            <a:ext cx="4331066" cy="389253"/>
          </a:xfrm>
          <a:prstGeom prst="rect">
            <a:avLst/>
          </a:prstGeom>
        </p:spPr>
        <p:txBody>
          <a:bodyPr lIns="0" tIns="0" rIns="0" bIns="0" rtlCol="0" anchor="t">
            <a:spAutoFit/>
          </a:bodyPr>
          <a:lstStyle/>
          <a:p>
            <a:pPr algn="ctr">
              <a:lnSpc>
                <a:spcPts val="3220"/>
              </a:lnSpc>
            </a:pPr>
            <a:r>
              <a:rPr lang="en-US" sz="2300" b="1">
                <a:solidFill>
                  <a:srgbClr val="FFFFFF"/>
                </a:solidFill>
                <a:latin typeface="Montserrat Heavy"/>
                <a:ea typeface="Montserrat Heavy"/>
                <a:cs typeface="Montserrat Heavy"/>
                <a:sym typeface="Montserrat Heavy"/>
              </a:rPr>
              <a:t>Refugee-led Organisation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84086" y="628396"/>
            <a:ext cx="2663639" cy="2663639"/>
          </a:xfrm>
          <a:custGeom>
            <a:avLst/>
            <a:gdLst/>
            <a:ahLst/>
            <a:cxnLst/>
            <a:rect l="l" t="t" r="r" b="b"/>
            <a:pathLst>
              <a:path w="2663639" h="2663639">
                <a:moveTo>
                  <a:pt x="0" y="0"/>
                </a:moveTo>
                <a:lnTo>
                  <a:pt x="2663639" y="0"/>
                </a:lnTo>
                <a:lnTo>
                  <a:pt x="2663639" y="2663639"/>
                </a:lnTo>
                <a:lnTo>
                  <a:pt x="0" y="26636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31097" y="9063475"/>
            <a:ext cx="960315" cy="960315"/>
          </a:xfrm>
          <a:custGeom>
            <a:avLst/>
            <a:gdLst/>
            <a:ahLst/>
            <a:cxnLst/>
            <a:rect l="l" t="t" r="r" b="b"/>
            <a:pathLst>
              <a:path w="960315" h="960315">
                <a:moveTo>
                  <a:pt x="0" y="0"/>
                </a:moveTo>
                <a:lnTo>
                  <a:pt x="960316" y="0"/>
                </a:lnTo>
                <a:lnTo>
                  <a:pt x="960316" y="960315"/>
                </a:lnTo>
                <a:lnTo>
                  <a:pt x="0" y="960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616426" y="1215267"/>
            <a:ext cx="11055147" cy="8417236"/>
          </a:xfrm>
          <a:custGeom>
            <a:avLst/>
            <a:gdLst/>
            <a:ahLst/>
            <a:cxnLst/>
            <a:rect l="l" t="t" r="r" b="b"/>
            <a:pathLst>
              <a:path w="11055147" h="8417236">
                <a:moveTo>
                  <a:pt x="0" y="0"/>
                </a:moveTo>
                <a:lnTo>
                  <a:pt x="11055148" y="0"/>
                </a:lnTo>
                <a:lnTo>
                  <a:pt x="11055148" y="8417235"/>
                </a:lnTo>
                <a:lnTo>
                  <a:pt x="0" y="8417235"/>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3115906" y="376559"/>
            <a:ext cx="12056189" cy="838708"/>
          </a:xfrm>
          <a:prstGeom prst="rect">
            <a:avLst/>
          </a:prstGeom>
        </p:spPr>
        <p:txBody>
          <a:bodyPr lIns="0" tIns="0" rIns="0" bIns="0" rtlCol="0" anchor="t">
            <a:spAutoFit/>
          </a:bodyPr>
          <a:lstStyle/>
          <a:p>
            <a:pPr marL="0" lvl="0" indent="0" algn="ctr">
              <a:lnSpc>
                <a:spcPts val="6730"/>
              </a:lnSpc>
              <a:spcBef>
                <a:spcPct val="0"/>
              </a:spcBef>
            </a:pPr>
            <a:r>
              <a:rPr lang="en-US" sz="5299">
                <a:solidFill>
                  <a:srgbClr val="162B58"/>
                </a:solidFill>
                <a:latin typeface="League Spartan"/>
                <a:ea typeface="League Spartan"/>
                <a:cs typeface="League Spartan"/>
                <a:sym typeface="League Spartan"/>
              </a:rPr>
              <a:t>Refugee-led Organisation (RLO)</a:t>
            </a:r>
          </a:p>
        </p:txBody>
      </p:sp>
      <p:sp>
        <p:nvSpPr>
          <p:cNvPr id="6" name="TextBox 6"/>
          <p:cNvSpPr txBox="1"/>
          <p:nvPr/>
        </p:nvSpPr>
        <p:spPr>
          <a:xfrm>
            <a:off x="3783791" y="9689652"/>
            <a:ext cx="10887782" cy="334137"/>
          </a:xfrm>
          <a:prstGeom prst="rect">
            <a:avLst/>
          </a:prstGeom>
        </p:spPr>
        <p:txBody>
          <a:bodyPr lIns="0" tIns="0" rIns="0" bIns="0" rtlCol="0" anchor="t">
            <a:spAutoFit/>
          </a:bodyPr>
          <a:lstStyle/>
          <a:p>
            <a:pPr marL="259086" lvl="1" indent="-129543" algn="l">
              <a:lnSpc>
                <a:spcPts val="1284"/>
              </a:lnSpc>
              <a:buFont typeface="Arial"/>
              <a:buChar char="•"/>
            </a:pPr>
            <a:r>
              <a:rPr lang="en-US" sz="1200">
                <a:solidFill>
                  <a:srgbClr val="162B58"/>
                </a:solidFill>
                <a:latin typeface="DM Sans"/>
                <a:ea typeface="DM Sans"/>
                <a:cs typeface="DM Sans"/>
                <a:sym typeface="DM Sans"/>
              </a:rPr>
              <a:t>Source: Yousif Kara, A. (2022). ‘Refugee-Led Organisations in East Africa: Community Perceptions in Kenya.’ Refugee-Led Research Series, Research Report (3), November 2022.</a:t>
            </a:r>
          </a:p>
        </p:txBody>
      </p:sp>
      <p:sp>
        <p:nvSpPr>
          <p:cNvPr id="7" name="Freeform 7"/>
          <p:cNvSpPr/>
          <p:nvPr/>
        </p:nvSpPr>
        <p:spPr>
          <a:xfrm rot="-249607">
            <a:off x="16618824" y="-839594"/>
            <a:ext cx="2523421" cy="2523421"/>
          </a:xfrm>
          <a:custGeom>
            <a:avLst/>
            <a:gdLst/>
            <a:ahLst/>
            <a:cxnLst/>
            <a:rect l="l" t="t" r="r" b="b"/>
            <a:pathLst>
              <a:path w="2523421" h="2523421">
                <a:moveTo>
                  <a:pt x="0" y="0"/>
                </a:moveTo>
                <a:lnTo>
                  <a:pt x="2523421" y="0"/>
                </a:lnTo>
                <a:lnTo>
                  <a:pt x="2523421" y="2523420"/>
                </a:lnTo>
                <a:lnTo>
                  <a:pt x="0" y="25234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2261404" y="6887732"/>
            <a:ext cx="1226460" cy="379088"/>
          </a:xfrm>
          <a:custGeom>
            <a:avLst/>
            <a:gdLst/>
            <a:ahLst/>
            <a:cxnLst/>
            <a:rect l="l" t="t" r="r" b="b"/>
            <a:pathLst>
              <a:path w="1226460" h="379088">
                <a:moveTo>
                  <a:pt x="0" y="0"/>
                </a:moveTo>
                <a:lnTo>
                  <a:pt x="1226460" y="0"/>
                </a:lnTo>
                <a:lnTo>
                  <a:pt x="1226460" y="379087"/>
                </a:lnTo>
                <a:lnTo>
                  <a:pt x="0" y="3790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48550" y="2782372"/>
            <a:ext cx="4829892" cy="5894830"/>
            <a:chOff x="0" y="0"/>
            <a:chExt cx="1272070" cy="1552548"/>
          </a:xfrm>
        </p:grpSpPr>
        <p:sp>
          <p:nvSpPr>
            <p:cNvPr id="3" name="Freeform 3"/>
            <p:cNvSpPr/>
            <p:nvPr/>
          </p:nvSpPr>
          <p:spPr>
            <a:xfrm>
              <a:off x="0" y="0"/>
              <a:ext cx="1272070" cy="1552548"/>
            </a:xfrm>
            <a:custGeom>
              <a:avLst/>
              <a:gdLst/>
              <a:ahLst/>
              <a:cxnLst/>
              <a:rect l="l" t="t" r="r" b="b"/>
              <a:pathLst>
                <a:path w="1272070" h="1552548">
                  <a:moveTo>
                    <a:pt x="94572" y="0"/>
                  </a:moveTo>
                  <a:lnTo>
                    <a:pt x="1177498" y="0"/>
                  </a:lnTo>
                  <a:cubicBezTo>
                    <a:pt x="1229729" y="0"/>
                    <a:pt x="1272070" y="42341"/>
                    <a:pt x="1272070" y="94572"/>
                  </a:cubicBezTo>
                  <a:lnTo>
                    <a:pt x="1272070" y="1457976"/>
                  </a:lnTo>
                  <a:cubicBezTo>
                    <a:pt x="1272070" y="1483058"/>
                    <a:pt x="1262106" y="1507113"/>
                    <a:pt x="1244371" y="1524848"/>
                  </a:cubicBezTo>
                  <a:cubicBezTo>
                    <a:pt x="1226635" y="1542584"/>
                    <a:pt x="1202580" y="1552548"/>
                    <a:pt x="1177498" y="1552548"/>
                  </a:cubicBezTo>
                  <a:lnTo>
                    <a:pt x="94572" y="1552548"/>
                  </a:lnTo>
                  <a:cubicBezTo>
                    <a:pt x="69490" y="1552548"/>
                    <a:pt x="45435" y="1542584"/>
                    <a:pt x="27700" y="1524848"/>
                  </a:cubicBezTo>
                  <a:cubicBezTo>
                    <a:pt x="9964" y="1507113"/>
                    <a:pt x="0" y="1483058"/>
                    <a:pt x="0" y="1457976"/>
                  </a:cubicBezTo>
                  <a:lnTo>
                    <a:pt x="0" y="94572"/>
                  </a:lnTo>
                  <a:cubicBezTo>
                    <a:pt x="0" y="69490"/>
                    <a:pt x="9964" y="45435"/>
                    <a:pt x="27700" y="27700"/>
                  </a:cubicBezTo>
                  <a:cubicBezTo>
                    <a:pt x="45435" y="9964"/>
                    <a:pt x="69490" y="0"/>
                    <a:pt x="94572" y="0"/>
                  </a:cubicBezTo>
                  <a:close/>
                </a:path>
              </a:pathLst>
            </a:custGeom>
            <a:solidFill>
              <a:srgbClr val="D4D9E6"/>
            </a:solidFill>
          </p:spPr>
          <p:txBody>
            <a:bodyPr/>
            <a:lstStyle/>
            <a:p>
              <a:endParaRPr lang="en-US"/>
            </a:p>
          </p:txBody>
        </p:sp>
        <p:sp>
          <p:nvSpPr>
            <p:cNvPr id="4" name="TextBox 4"/>
            <p:cNvSpPr txBox="1"/>
            <p:nvPr/>
          </p:nvSpPr>
          <p:spPr>
            <a:xfrm>
              <a:off x="0" y="-38100"/>
              <a:ext cx="1272070" cy="1590648"/>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9716812" y="5343311"/>
            <a:ext cx="8045354" cy="4114800"/>
            <a:chOff x="0" y="0"/>
            <a:chExt cx="1352516" cy="691745"/>
          </a:xfrm>
        </p:grpSpPr>
        <p:sp>
          <p:nvSpPr>
            <p:cNvPr id="6" name="Freeform 6"/>
            <p:cNvSpPr/>
            <p:nvPr/>
          </p:nvSpPr>
          <p:spPr>
            <a:xfrm>
              <a:off x="0" y="0"/>
              <a:ext cx="1352516" cy="691745"/>
            </a:xfrm>
            <a:custGeom>
              <a:avLst/>
              <a:gdLst/>
              <a:ahLst/>
              <a:cxnLst/>
              <a:rect l="l" t="t" r="r" b="b"/>
              <a:pathLst>
                <a:path w="1352516" h="691745">
                  <a:moveTo>
                    <a:pt x="15397" y="0"/>
                  </a:moveTo>
                  <a:lnTo>
                    <a:pt x="1337120" y="0"/>
                  </a:lnTo>
                  <a:cubicBezTo>
                    <a:pt x="1345623" y="0"/>
                    <a:pt x="1352516" y="6893"/>
                    <a:pt x="1352516" y="15397"/>
                  </a:cubicBezTo>
                  <a:lnTo>
                    <a:pt x="1352516" y="676348"/>
                  </a:lnTo>
                  <a:cubicBezTo>
                    <a:pt x="1352516" y="680432"/>
                    <a:pt x="1350894" y="684348"/>
                    <a:pt x="1348007" y="687235"/>
                  </a:cubicBezTo>
                  <a:cubicBezTo>
                    <a:pt x="1345119" y="690123"/>
                    <a:pt x="1341203" y="691745"/>
                    <a:pt x="1337120" y="691745"/>
                  </a:cubicBezTo>
                  <a:lnTo>
                    <a:pt x="15397" y="691745"/>
                  </a:lnTo>
                  <a:cubicBezTo>
                    <a:pt x="6893" y="691745"/>
                    <a:pt x="0" y="684852"/>
                    <a:pt x="0" y="676348"/>
                  </a:cubicBezTo>
                  <a:lnTo>
                    <a:pt x="0" y="15397"/>
                  </a:lnTo>
                  <a:cubicBezTo>
                    <a:pt x="0" y="6893"/>
                    <a:pt x="6893" y="0"/>
                    <a:pt x="15397" y="0"/>
                  </a:cubicBezTo>
                  <a:close/>
                </a:path>
              </a:pathLst>
            </a:custGeom>
            <a:blipFill>
              <a:blip r:embed="rId2"/>
              <a:stretch>
                <a:fillRect l="-11549" t="-15348" r="-10696" b="-43002"/>
              </a:stretch>
            </a:blipFill>
          </p:spPr>
          <p:txBody>
            <a:bodyPr/>
            <a:lstStyle/>
            <a:p>
              <a:endParaRPr lang="en-US"/>
            </a:p>
          </p:txBody>
        </p:sp>
      </p:grpSp>
      <p:sp>
        <p:nvSpPr>
          <p:cNvPr id="7" name="TextBox 7"/>
          <p:cNvSpPr txBox="1"/>
          <p:nvPr/>
        </p:nvSpPr>
        <p:spPr>
          <a:xfrm>
            <a:off x="1000125" y="286703"/>
            <a:ext cx="12907055" cy="721995"/>
          </a:xfrm>
          <a:prstGeom prst="rect">
            <a:avLst/>
          </a:prstGeom>
        </p:spPr>
        <p:txBody>
          <a:bodyPr lIns="0" tIns="0" rIns="0" bIns="0" rtlCol="0" anchor="t">
            <a:spAutoFit/>
          </a:bodyPr>
          <a:lstStyle/>
          <a:p>
            <a:pPr algn="l">
              <a:lnSpc>
                <a:spcPts val="5715"/>
              </a:lnSpc>
            </a:pPr>
            <a:r>
              <a:rPr lang="en-US" sz="4500">
                <a:solidFill>
                  <a:srgbClr val="162B58"/>
                </a:solidFill>
                <a:latin typeface="League Spartan"/>
                <a:ea typeface="League Spartan"/>
                <a:cs typeface="League Spartan"/>
                <a:sym typeface="League Spartan"/>
              </a:rPr>
              <a:t>How the Humanitarian System Operates</a:t>
            </a:r>
          </a:p>
        </p:txBody>
      </p:sp>
      <p:sp>
        <p:nvSpPr>
          <p:cNvPr id="8" name="TextBox 8"/>
          <p:cNvSpPr txBox="1"/>
          <p:nvPr/>
        </p:nvSpPr>
        <p:spPr>
          <a:xfrm>
            <a:off x="1028700" y="1114425"/>
            <a:ext cx="12368312" cy="2325368"/>
          </a:xfrm>
          <a:prstGeom prst="rect">
            <a:avLst/>
          </a:prstGeom>
        </p:spPr>
        <p:txBody>
          <a:bodyPr lIns="0" tIns="0" rIns="0" bIns="0" rtlCol="0" anchor="t">
            <a:spAutoFit/>
          </a:bodyPr>
          <a:lstStyle/>
          <a:p>
            <a:pPr algn="just">
              <a:lnSpc>
                <a:spcPts val="3080"/>
              </a:lnSpc>
            </a:pPr>
            <a:r>
              <a:rPr lang="en-US" sz="2200" b="1">
                <a:solidFill>
                  <a:srgbClr val="021828"/>
                </a:solidFill>
                <a:latin typeface="Montserrat Bold"/>
                <a:ea typeface="Montserrat Bold"/>
                <a:cs typeface="Montserrat Bold"/>
                <a:sym typeface="Montserrat Bold"/>
              </a:rPr>
              <a:t>Humanitarian organizations</a:t>
            </a:r>
            <a:r>
              <a:rPr lang="en-US" sz="2200">
                <a:solidFill>
                  <a:srgbClr val="021828"/>
                </a:solidFill>
                <a:latin typeface="Montserrat"/>
                <a:ea typeface="Montserrat"/>
                <a:cs typeface="Montserrat"/>
                <a:sym typeface="Montserrat"/>
              </a:rPr>
              <a:t> operate by </a:t>
            </a:r>
            <a:r>
              <a:rPr lang="en-US" sz="2200" b="1">
                <a:solidFill>
                  <a:srgbClr val="021828"/>
                </a:solidFill>
                <a:latin typeface="Montserrat Bold"/>
                <a:ea typeface="Montserrat Bold"/>
                <a:cs typeface="Montserrat Bold"/>
                <a:sym typeface="Montserrat Bold"/>
              </a:rPr>
              <a:t>providing life-saving assistance and protection to people</a:t>
            </a:r>
            <a:r>
              <a:rPr lang="en-US" sz="2200">
                <a:solidFill>
                  <a:srgbClr val="021828"/>
                </a:solidFill>
                <a:latin typeface="Montserrat"/>
                <a:ea typeface="Montserrat"/>
                <a:cs typeface="Montserrat"/>
                <a:sym typeface="Montserrat"/>
              </a:rPr>
              <a:t> affected by crises such as armed conflict, natural disasters, forced displacement, and public health emergencies. </a:t>
            </a:r>
            <a:r>
              <a:rPr lang="en-US" sz="2200" b="1">
                <a:solidFill>
                  <a:srgbClr val="021828"/>
                </a:solidFill>
                <a:latin typeface="Montserrat Bold"/>
                <a:ea typeface="Montserrat Bold"/>
                <a:cs typeface="Montserrat Bold"/>
                <a:sym typeface="Montserrat Bold"/>
              </a:rPr>
              <a:t>Their operations are guided by core humanitarian principles</a:t>
            </a:r>
            <a:r>
              <a:rPr lang="en-US" sz="2200">
                <a:solidFill>
                  <a:srgbClr val="021828"/>
                </a:solidFill>
                <a:latin typeface="Montserrat"/>
                <a:ea typeface="Montserrat"/>
                <a:cs typeface="Montserrat"/>
                <a:sym typeface="Montserrat"/>
              </a:rPr>
              <a:t>—humanity, neutrality, impartiality, and independence—and typically involve complex logistics, partnerships, and coordination mechanisms.</a:t>
            </a:r>
          </a:p>
          <a:p>
            <a:pPr algn="just">
              <a:lnSpc>
                <a:spcPts val="3080"/>
              </a:lnSpc>
            </a:pPr>
            <a:endParaRPr lang="en-US" sz="2200">
              <a:solidFill>
                <a:srgbClr val="021828"/>
              </a:solidFill>
              <a:latin typeface="Montserrat"/>
              <a:ea typeface="Montserrat"/>
              <a:cs typeface="Montserrat"/>
              <a:sym typeface="Montserrat"/>
            </a:endParaRPr>
          </a:p>
        </p:txBody>
      </p:sp>
      <p:sp>
        <p:nvSpPr>
          <p:cNvPr id="9" name="TextBox 9"/>
          <p:cNvSpPr txBox="1"/>
          <p:nvPr/>
        </p:nvSpPr>
        <p:spPr>
          <a:xfrm>
            <a:off x="635564" y="3392168"/>
            <a:ext cx="5122943" cy="422273"/>
          </a:xfrm>
          <a:prstGeom prst="rect">
            <a:avLst/>
          </a:prstGeom>
        </p:spPr>
        <p:txBody>
          <a:bodyPr lIns="0" tIns="0" rIns="0" bIns="0" rtlCol="0" anchor="t">
            <a:spAutoFit/>
          </a:bodyPr>
          <a:lstStyle/>
          <a:p>
            <a:pPr algn="just">
              <a:lnSpc>
                <a:spcPts val="3500"/>
              </a:lnSpc>
            </a:pPr>
            <a:r>
              <a:rPr lang="en-US" sz="2500" b="1">
                <a:solidFill>
                  <a:srgbClr val="FF865E"/>
                </a:solidFill>
                <a:latin typeface="Montserrat Ultra-Bold"/>
                <a:ea typeface="Montserrat Ultra-Bold"/>
                <a:cs typeface="Montserrat Ultra-Bold"/>
                <a:sym typeface="Montserrat Ultra-Bold"/>
              </a:rPr>
              <a:t>Overview of Operations:</a:t>
            </a:r>
          </a:p>
        </p:txBody>
      </p:sp>
      <p:sp>
        <p:nvSpPr>
          <p:cNvPr id="10" name="TextBox 10"/>
          <p:cNvSpPr txBox="1"/>
          <p:nvPr/>
        </p:nvSpPr>
        <p:spPr>
          <a:xfrm>
            <a:off x="635564" y="3881117"/>
            <a:ext cx="8508436" cy="5836916"/>
          </a:xfrm>
          <a:prstGeom prst="rect">
            <a:avLst/>
          </a:prstGeom>
        </p:spPr>
        <p:txBody>
          <a:bodyPr lIns="0" tIns="0" rIns="0" bIns="0" rtlCol="0" anchor="t">
            <a:spAutoFit/>
          </a:bodyPr>
          <a:lstStyle/>
          <a:p>
            <a:pPr marL="453406" lvl="1" indent="-226703" algn="just">
              <a:lnSpc>
                <a:spcPts val="3360"/>
              </a:lnSpc>
              <a:buFont typeface="Arial"/>
              <a:buChar char="•"/>
            </a:pPr>
            <a:r>
              <a:rPr lang="en-US" sz="2100" b="1">
                <a:solidFill>
                  <a:srgbClr val="162B58"/>
                </a:solidFill>
                <a:latin typeface="Montserrat Ultra-Bold"/>
                <a:ea typeface="Montserrat Ultra-Bold"/>
                <a:cs typeface="Montserrat Ultra-Bold"/>
                <a:sym typeface="Montserrat Ultra-Bold"/>
              </a:rPr>
              <a:t>Needs Assessment </a:t>
            </a:r>
          </a:p>
          <a:p>
            <a:pPr marL="906812" lvl="2" indent="-302271" algn="just">
              <a:lnSpc>
                <a:spcPts val="3360"/>
              </a:lnSpc>
              <a:buFont typeface="Arial"/>
              <a:buChar char="⚬"/>
            </a:pPr>
            <a:r>
              <a:rPr lang="en-US" sz="2100">
                <a:solidFill>
                  <a:srgbClr val="162B58"/>
                </a:solidFill>
                <a:latin typeface="Montserrat"/>
                <a:ea typeface="Montserrat"/>
                <a:cs typeface="Montserrat"/>
                <a:sym typeface="Montserrat"/>
              </a:rPr>
              <a:t>Identify urgent needs and conduct foreground analysis to develop project</a:t>
            </a:r>
          </a:p>
          <a:p>
            <a:pPr marL="453406" lvl="1" indent="-226703" algn="just">
              <a:lnSpc>
                <a:spcPts val="3360"/>
              </a:lnSpc>
              <a:buFont typeface="Arial"/>
              <a:buChar char="•"/>
            </a:pPr>
            <a:r>
              <a:rPr lang="en-US" sz="2100" b="1">
                <a:solidFill>
                  <a:srgbClr val="162B58"/>
                </a:solidFill>
                <a:latin typeface="Montserrat Ultra-Bold"/>
                <a:ea typeface="Montserrat Ultra-Bold"/>
                <a:cs typeface="Montserrat Ultra-Bold"/>
                <a:sym typeface="Montserrat Ultra-Bold"/>
              </a:rPr>
              <a:t>Program Design &amp; Planning</a:t>
            </a:r>
          </a:p>
          <a:p>
            <a:pPr marL="906812" lvl="2" indent="-302271" algn="just">
              <a:lnSpc>
                <a:spcPts val="3360"/>
              </a:lnSpc>
              <a:buFont typeface="Arial"/>
              <a:buChar char="⚬"/>
            </a:pPr>
            <a:r>
              <a:rPr lang="en-US" sz="2100">
                <a:solidFill>
                  <a:srgbClr val="162B58"/>
                </a:solidFill>
                <a:latin typeface="Montserrat"/>
                <a:ea typeface="Montserrat"/>
                <a:cs typeface="Montserrat"/>
                <a:sym typeface="Montserrat"/>
              </a:rPr>
              <a:t>Designed based off assessment finding &amp; community input</a:t>
            </a:r>
          </a:p>
          <a:p>
            <a:pPr marL="453406" lvl="1" indent="-226703" algn="just">
              <a:lnSpc>
                <a:spcPts val="3360"/>
              </a:lnSpc>
              <a:buFont typeface="Arial"/>
              <a:buChar char="•"/>
            </a:pPr>
            <a:r>
              <a:rPr lang="en-US" sz="2100" b="1">
                <a:solidFill>
                  <a:srgbClr val="162B58"/>
                </a:solidFill>
                <a:latin typeface="Montserrat Ultra-Bold"/>
                <a:ea typeface="Montserrat Ultra-Bold"/>
                <a:cs typeface="Montserrat Ultra-Bold"/>
                <a:sym typeface="Montserrat Ultra-Bold"/>
              </a:rPr>
              <a:t>Funding and Resource Mobilization</a:t>
            </a:r>
          </a:p>
          <a:p>
            <a:pPr marL="906812" lvl="2" indent="-302271" algn="just">
              <a:lnSpc>
                <a:spcPts val="3360"/>
              </a:lnSpc>
              <a:buFont typeface="Arial"/>
              <a:buChar char="⚬"/>
            </a:pPr>
            <a:r>
              <a:rPr lang="en-US" sz="2100">
                <a:solidFill>
                  <a:srgbClr val="162B58"/>
                </a:solidFill>
                <a:latin typeface="Montserrat"/>
                <a:ea typeface="Montserrat"/>
                <a:cs typeface="Montserrat"/>
                <a:sym typeface="Montserrat"/>
              </a:rPr>
              <a:t>Gov donors, UN agencies, private foundations,individual donors</a:t>
            </a:r>
          </a:p>
          <a:p>
            <a:pPr marL="453406" lvl="1" indent="-226703" algn="just">
              <a:lnSpc>
                <a:spcPts val="3360"/>
              </a:lnSpc>
              <a:buFont typeface="Arial"/>
              <a:buChar char="•"/>
            </a:pPr>
            <a:r>
              <a:rPr lang="en-US" sz="2100" b="1">
                <a:solidFill>
                  <a:srgbClr val="162B58"/>
                </a:solidFill>
                <a:latin typeface="Montserrat Ultra-Bold"/>
                <a:ea typeface="Montserrat Ultra-Bold"/>
                <a:cs typeface="Montserrat Ultra-Bold"/>
                <a:sym typeface="Montserrat Ultra-Bold"/>
              </a:rPr>
              <a:t>Field Operations &amp; Implementation</a:t>
            </a:r>
          </a:p>
          <a:p>
            <a:pPr marL="453406" lvl="1" indent="-226703" algn="just">
              <a:lnSpc>
                <a:spcPts val="3360"/>
              </a:lnSpc>
              <a:buFont typeface="Arial"/>
              <a:buChar char="•"/>
            </a:pPr>
            <a:r>
              <a:rPr lang="en-US" sz="2100" b="1">
                <a:solidFill>
                  <a:srgbClr val="162B58"/>
                </a:solidFill>
                <a:latin typeface="Montserrat Ultra-Bold"/>
                <a:ea typeface="Montserrat Ultra-Bold"/>
                <a:cs typeface="Montserrat Ultra-Bold"/>
                <a:sym typeface="Montserrat Ultra-Bold"/>
              </a:rPr>
              <a:t>Monitoring, Evaluation &amp; Reporting</a:t>
            </a:r>
          </a:p>
          <a:p>
            <a:pPr marL="453406" lvl="1" indent="-226703" algn="just">
              <a:lnSpc>
                <a:spcPts val="3360"/>
              </a:lnSpc>
              <a:buFont typeface="Arial"/>
              <a:buChar char="•"/>
            </a:pPr>
            <a:r>
              <a:rPr lang="en-US" sz="2100" b="1">
                <a:solidFill>
                  <a:srgbClr val="162B58"/>
                </a:solidFill>
                <a:latin typeface="Montserrat Ultra-Bold"/>
                <a:ea typeface="Montserrat Ultra-Bold"/>
                <a:cs typeface="Montserrat Ultra-Bold"/>
                <a:sym typeface="Montserrat Ultra-Bold"/>
              </a:rPr>
              <a:t>Partnerships &amp; Localization</a:t>
            </a:r>
          </a:p>
          <a:p>
            <a:pPr marL="453406" lvl="1" indent="-226703" algn="just">
              <a:lnSpc>
                <a:spcPts val="3360"/>
              </a:lnSpc>
              <a:buFont typeface="Arial"/>
              <a:buChar char="•"/>
            </a:pPr>
            <a:r>
              <a:rPr lang="en-US" sz="2100" b="1">
                <a:solidFill>
                  <a:srgbClr val="162B58"/>
                </a:solidFill>
                <a:latin typeface="Montserrat Ultra-Bold"/>
                <a:ea typeface="Montserrat Ultra-Bold"/>
                <a:cs typeface="Montserrat Ultra-Bold"/>
                <a:sym typeface="Montserrat Ultra-Bold"/>
              </a:rPr>
              <a:t>Advocacy &amp; Protection</a:t>
            </a:r>
          </a:p>
          <a:p>
            <a:pPr marL="453406" lvl="1" indent="-226703" algn="just">
              <a:lnSpc>
                <a:spcPts val="3360"/>
              </a:lnSpc>
              <a:buFont typeface="Arial"/>
              <a:buChar char="•"/>
            </a:pPr>
            <a:r>
              <a:rPr lang="en-US" sz="2100" b="1">
                <a:solidFill>
                  <a:srgbClr val="162B58"/>
                </a:solidFill>
                <a:latin typeface="Montserrat Ultra-Bold"/>
                <a:ea typeface="Montserrat Ultra-Bold"/>
                <a:cs typeface="Montserrat Ultra-Bold"/>
                <a:sym typeface="Montserrat Ultra-Bold"/>
              </a:rPr>
              <a:t>Etc</a:t>
            </a:r>
          </a:p>
        </p:txBody>
      </p:sp>
      <p:sp>
        <p:nvSpPr>
          <p:cNvPr id="11" name="Freeform 11"/>
          <p:cNvSpPr/>
          <p:nvPr/>
        </p:nvSpPr>
        <p:spPr>
          <a:xfrm>
            <a:off x="14848550" y="1944578"/>
            <a:ext cx="1226460" cy="379088"/>
          </a:xfrm>
          <a:custGeom>
            <a:avLst/>
            <a:gdLst/>
            <a:ahLst/>
            <a:cxnLst/>
            <a:rect l="l" t="t" r="r" b="b"/>
            <a:pathLst>
              <a:path w="1226460" h="379088">
                <a:moveTo>
                  <a:pt x="0" y="0"/>
                </a:moveTo>
                <a:lnTo>
                  <a:pt x="1226460" y="0"/>
                </a:lnTo>
                <a:lnTo>
                  <a:pt x="1226460" y="379087"/>
                </a:lnTo>
                <a:lnTo>
                  <a:pt x="0" y="379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6298985" y="1028700"/>
            <a:ext cx="960315" cy="960315"/>
          </a:xfrm>
          <a:custGeom>
            <a:avLst/>
            <a:gdLst/>
            <a:ahLst/>
            <a:cxnLst/>
            <a:rect l="l" t="t" r="r" b="b"/>
            <a:pathLst>
              <a:path w="960315" h="960315">
                <a:moveTo>
                  <a:pt x="0" y="0"/>
                </a:moveTo>
                <a:lnTo>
                  <a:pt x="960315" y="0"/>
                </a:lnTo>
                <a:lnTo>
                  <a:pt x="960315" y="960315"/>
                </a:lnTo>
                <a:lnTo>
                  <a:pt x="0" y="9603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48550" y="2782372"/>
            <a:ext cx="4829892" cy="5894830"/>
            <a:chOff x="0" y="0"/>
            <a:chExt cx="1272070" cy="1552548"/>
          </a:xfrm>
        </p:grpSpPr>
        <p:sp>
          <p:nvSpPr>
            <p:cNvPr id="3" name="Freeform 3"/>
            <p:cNvSpPr/>
            <p:nvPr/>
          </p:nvSpPr>
          <p:spPr>
            <a:xfrm>
              <a:off x="0" y="0"/>
              <a:ext cx="1272070" cy="1552548"/>
            </a:xfrm>
            <a:custGeom>
              <a:avLst/>
              <a:gdLst/>
              <a:ahLst/>
              <a:cxnLst/>
              <a:rect l="l" t="t" r="r" b="b"/>
              <a:pathLst>
                <a:path w="1272070" h="1552548">
                  <a:moveTo>
                    <a:pt x="94572" y="0"/>
                  </a:moveTo>
                  <a:lnTo>
                    <a:pt x="1177498" y="0"/>
                  </a:lnTo>
                  <a:cubicBezTo>
                    <a:pt x="1229729" y="0"/>
                    <a:pt x="1272070" y="42341"/>
                    <a:pt x="1272070" y="94572"/>
                  </a:cubicBezTo>
                  <a:lnTo>
                    <a:pt x="1272070" y="1457976"/>
                  </a:lnTo>
                  <a:cubicBezTo>
                    <a:pt x="1272070" y="1483058"/>
                    <a:pt x="1262106" y="1507113"/>
                    <a:pt x="1244371" y="1524848"/>
                  </a:cubicBezTo>
                  <a:cubicBezTo>
                    <a:pt x="1226635" y="1542584"/>
                    <a:pt x="1202580" y="1552548"/>
                    <a:pt x="1177498" y="1552548"/>
                  </a:cubicBezTo>
                  <a:lnTo>
                    <a:pt x="94572" y="1552548"/>
                  </a:lnTo>
                  <a:cubicBezTo>
                    <a:pt x="69490" y="1552548"/>
                    <a:pt x="45435" y="1542584"/>
                    <a:pt x="27700" y="1524848"/>
                  </a:cubicBezTo>
                  <a:cubicBezTo>
                    <a:pt x="9964" y="1507113"/>
                    <a:pt x="0" y="1483058"/>
                    <a:pt x="0" y="1457976"/>
                  </a:cubicBezTo>
                  <a:lnTo>
                    <a:pt x="0" y="94572"/>
                  </a:lnTo>
                  <a:cubicBezTo>
                    <a:pt x="0" y="69490"/>
                    <a:pt x="9964" y="45435"/>
                    <a:pt x="27700" y="27700"/>
                  </a:cubicBezTo>
                  <a:cubicBezTo>
                    <a:pt x="45435" y="9964"/>
                    <a:pt x="69490" y="0"/>
                    <a:pt x="94572" y="0"/>
                  </a:cubicBezTo>
                  <a:close/>
                </a:path>
              </a:pathLst>
            </a:custGeom>
            <a:solidFill>
              <a:srgbClr val="D4D9E6"/>
            </a:solidFill>
          </p:spPr>
          <p:txBody>
            <a:bodyPr/>
            <a:lstStyle/>
            <a:p>
              <a:endParaRPr lang="en-US"/>
            </a:p>
          </p:txBody>
        </p:sp>
        <p:sp>
          <p:nvSpPr>
            <p:cNvPr id="4" name="TextBox 4"/>
            <p:cNvSpPr txBox="1"/>
            <p:nvPr/>
          </p:nvSpPr>
          <p:spPr>
            <a:xfrm>
              <a:off x="0" y="-38100"/>
              <a:ext cx="1272070" cy="1590648"/>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9716812" y="5343311"/>
            <a:ext cx="8045354" cy="4114800"/>
            <a:chOff x="0" y="0"/>
            <a:chExt cx="1352516" cy="691745"/>
          </a:xfrm>
        </p:grpSpPr>
        <p:sp>
          <p:nvSpPr>
            <p:cNvPr id="6" name="Freeform 6"/>
            <p:cNvSpPr/>
            <p:nvPr/>
          </p:nvSpPr>
          <p:spPr>
            <a:xfrm>
              <a:off x="0" y="0"/>
              <a:ext cx="1352516" cy="691745"/>
            </a:xfrm>
            <a:custGeom>
              <a:avLst/>
              <a:gdLst/>
              <a:ahLst/>
              <a:cxnLst/>
              <a:rect l="l" t="t" r="r" b="b"/>
              <a:pathLst>
                <a:path w="1352516" h="691745">
                  <a:moveTo>
                    <a:pt x="15397" y="0"/>
                  </a:moveTo>
                  <a:lnTo>
                    <a:pt x="1337120" y="0"/>
                  </a:lnTo>
                  <a:cubicBezTo>
                    <a:pt x="1345623" y="0"/>
                    <a:pt x="1352516" y="6893"/>
                    <a:pt x="1352516" y="15397"/>
                  </a:cubicBezTo>
                  <a:lnTo>
                    <a:pt x="1352516" y="676348"/>
                  </a:lnTo>
                  <a:cubicBezTo>
                    <a:pt x="1352516" y="680432"/>
                    <a:pt x="1350894" y="684348"/>
                    <a:pt x="1348007" y="687235"/>
                  </a:cubicBezTo>
                  <a:cubicBezTo>
                    <a:pt x="1345119" y="690123"/>
                    <a:pt x="1341203" y="691745"/>
                    <a:pt x="1337120" y="691745"/>
                  </a:cubicBezTo>
                  <a:lnTo>
                    <a:pt x="15397" y="691745"/>
                  </a:lnTo>
                  <a:cubicBezTo>
                    <a:pt x="6893" y="691745"/>
                    <a:pt x="0" y="684852"/>
                    <a:pt x="0" y="676348"/>
                  </a:cubicBezTo>
                  <a:lnTo>
                    <a:pt x="0" y="15397"/>
                  </a:lnTo>
                  <a:cubicBezTo>
                    <a:pt x="0" y="6893"/>
                    <a:pt x="6893" y="0"/>
                    <a:pt x="15397" y="0"/>
                  </a:cubicBezTo>
                  <a:close/>
                </a:path>
              </a:pathLst>
            </a:custGeom>
            <a:blipFill>
              <a:blip r:embed="rId2"/>
              <a:stretch>
                <a:fillRect l="-21562" t="-4504" r="-35640"/>
              </a:stretch>
            </a:blipFill>
          </p:spPr>
          <p:txBody>
            <a:bodyPr/>
            <a:lstStyle/>
            <a:p>
              <a:endParaRPr lang="en-US"/>
            </a:p>
          </p:txBody>
        </p:sp>
      </p:grpSp>
      <p:sp>
        <p:nvSpPr>
          <p:cNvPr id="7" name="TextBox 7"/>
          <p:cNvSpPr txBox="1"/>
          <p:nvPr/>
        </p:nvSpPr>
        <p:spPr>
          <a:xfrm>
            <a:off x="832434" y="306705"/>
            <a:ext cx="12907055" cy="721995"/>
          </a:xfrm>
          <a:prstGeom prst="rect">
            <a:avLst/>
          </a:prstGeom>
        </p:spPr>
        <p:txBody>
          <a:bodyPr lIns="0" tIns="0" rIns="0" bIns="0" rtlCol="0" anchor="t">
            <a:spAutoFit/>
          </a:bodyPr>
          <a:lstStyle/>
          <a:p>
            <a:pPr algn="l">
              <a:lnSpc>
                <a:spcPts val="5715"/>
              </a:lnSpc>
            </a:pPr>
            <a:r>
              <a:rPr lang="en-US" sz="4500">
                <a:solidFill>
                  <a:srgbClr val="162B58"/>
                </a:solidFill>
                <a:latin typeface="League Spartan"/>
                <a:ea typeface="League Spartan"/>
                <a:cs typeface="League Spartan"/>
                <a:sym typeface="League Spartan"/>
              </a:rPr>
              <a:t>Criticisms of the Humanitarian System </a:t>
            </a:r>
          </a:p>
        </p:txBody>
      </p:sp>
      <p:sp>
        <p:nvSpPr>
          <p:cNvPr id="8" name="TextBox 8"/>
          <p:cNvSpPr txBox="1"/>
          <p:nvPr/>
        </p:nvSpPr>
        <p:spPr>
          <a:xfrm>
            <a:off x="655227" y="1344815"/>
            <a:ext cx="12387374" cy="7138942"/>
          </a:xfrm>
          <a:prstGeom prst="rect">
            <a:avLst/>
          </a:prstGeom>
        </p:spPr>
        <p:txBody>
          <a:bodyPr lIns="0" tIns="0" rIns="0" bIns="0" rtlCol="0" anchor="t">
            <a:spAutoFit/>
          </a:bodyPr>
          <a:lstStyle/>
          <a:p>
            <a:pPr marL="474996" lvl="1" indent="-237498" algn="just">
              <a:lnSpc>
                <a:spcPts val="3520"/>
              </a:lnSpc>
              <a:buFont typeface="Arial"/>
              <a:buChar char="•"/>
            </a:pPr>
            <a:r>
              <a:rPr lang="en-US" sz="2200" b="1" dirty="0">
                <a:solidFill>
                  <a:srgbClr val="0E2F5F"/>
                </a:solidFill>
                <a:latin typeface="Montserrat Bold"/>
                <a:ea typeface="Montserrat Bold"/>
                <a:cs typeface="Montserrat Bold"/>
                <a:sym typeface="Montserrat Bold"/>
              </a:rPr>
              <a:t>Top-Down Donor Driven Approach</a:t>
            </a:r>
          </a:p>
          <a:p>
            <a:pPr marL="949991" lvl="2" indent="-316664" algn="just">
              <a:lnSpc>
                <a:spcPts val="3520"/>
              </a:lnSpc>
              <a:buFont typeface="Arial"/>
              <a:buChar char="⚬"/>
            </a:pPr>
            <a:r>
              <a:rPr lang="en-US" sz="2200" dirty="0">
                <a:solidFill>
                  <a:srgbClr val="0E2F5F"/>
                </a:solidFill>
                <a:latin typeface="Montserrat"/>
                <a:ea typeface="Montserrat"/>
                <a:cs typeface="Montserrat"/>
                <a:sym typeface="Montserrat"/>
              </a:rPr>
              <a:t>Lack of local ownership; impose own solutions without understanding local contexts</a:t>
            </a:r>
          </a:p>
          <a:p>
            <a:pPr marL="474996" lvl="1" indent="-237498" algn="just">
              <a:lnSpc>
                <a:spcPts val="3520"/>
              </a:lnSpc>
              <a:buFont typeface="Arial"/>
              <a:buChar char="•"/>
            </a:pPr>
            <a:r>
              <a:rPr lang="en-US" sz="2200" b="1" dirty="0">
                <a:solidFill>
                  <a:srgbClr val="0E2F5F"/>
                </a:solidFill>
                <a:latin typeface="Montserrat Ultra-Bold"/>
                <a:ea typeface="Montserrat Ultra-Bold"/>
                <a:cs typeface="Montserrat Ultra-Bold"/>
                <a:sym typeface="Montserrat Ultra-Bold"/>
              </a:rPr>
              <a:t>Neo-Colonial and Power Imbalances</a:t>
            </a:r>
          </a:p>
          <a:p>
            <a:pPr marL="474996" lvl="1" indent="-237498" algn="just">
              <a:lnSpc>
                <a:spcPts val="3520"/>
              </a:lnSpc>
              <a:buFont typeface="Arial"/>
              <a:buChar char="•"/>
            </a:pPr>
            <a:r>
              <a:rPr lang="en-US" sz="2200" b="1" dirty="0">
                <a:solidFill>
                  <a:srgbClr val="0E2F5F"/>
                </a:solidFill>
                <a:latin typeface="Montserrat Ultra-Bold"/>
                <a:ea typeface="Montserrat Ultra-Bold"/>
                <a:cs typeface="Montserrat Ultra-Bold"/>
                <a:sym typeface="Montserrat Ultra-Bold"/>
              </a:rPr>
              <a:t>Lack of Sustainability</a:t>
            </a:r>
          </a:p>
          <a:p>
            <a:pPr marL="949991" lvl="2" indent="-316664" algn="just">
              <a:lnSpc>
                <a:spcPts val="3520"/>
              </a:lnSpc>
              <a:buFont typeface="Arial"/>
              <a:buChar char="⚬"/>
            </a:pPr>
            <a:r>
              <a:rPr lang="en-US" sz="2200" dirty="0">
                <a:solidFill>
                  <a:srgbClr val="0E2F5F"/>
                </a:solidFill>
                <a:latin typeface="Montserrat"/>
                <a:ea typeface="Montserrat"/>
                <a:cs typeface="Montserrat"/>
                <a:sym typeface="Montserrat"/>
              </a:rPr>
              <a:t>Short-term focus - short funding cycles; Creates need for aid-dependency</a:t>
            </a:r>
          </a:p>
          <a:p>
            <a:pPr marL="474996" lvl="1" indent="-237498" algn="just">
              <a:lnSpc>
                <a:spcPts val="3520"/>
              </a:lnSpc>
              <a:buFont typeface="Arial"/>
              <a:buChar char="•"/>
            </a:pPr>
            <a:r>
              <a:rPr lang="en-US" sz="2200" b="1" dirty="0">
                <a:solidFill>
                  <a:srgbClr val="0E2F5F"/>
                </a:solidFill>
                <a:latin typeface="Montserrat Ultra-Bold"/>
                <a:ea typeface="Montserrat Ultra-Bold"/>
                <a:cs typeface="Montserrat Ultra-Bold"/>
                <a:sym typeface="Montserrat Ultra-Bold"/>
              </a:rPr>
              <a:t>Inefficiency and Waste</a:t>
            </a:r>
          </a:p>
          <a:p>
            <a:pPr marL="949991" lvl="2" indent="-316664" algn="just">
              <a:lnSpc>
                <a:spcPts val="3520"/>
              </a:lnSpc>
              <a:buFont typeface="Arial"/>
              <a:buChar char="⚬"/>
            </a:pPr>
            <a:r>
              <a:rPr lang="en-US" sz="2200" dirty="0">
                <a:solidFill>
                  <a:srgbClr val="0E2F5F"/>
                </a:solidFill>
                <a:latin typeface="Montserrat"/>
                <a:ea typeface="Montserrat"/>
                <a:cs typeface="Montserrat"/>
                <a:sym typeface="Montserrat"/>
              </a:rPr>
              <a:t>High admin costs; duplication of efforts</a:t>
            </a:r>
          </a:p>
          <a:p>
            <a:pPr marL="474996" lvl="1" indent="-237498" algn="just">
              <a:lnSpc>
                <a:spcPts val="3520"/>
              </a:lnSpc>
              <a:buFont typeface="Arial"/>
              <a:buChar char="•"/>
            </a:pPr>
            <a:r>
              <a:rPr lang="en-US" sz="2200" b="1" dirty="0">
                <a:solidFill>
                  <a:srgbClr val="0E2F5F"/>
                </a:solidFill>
                <a:latin typeface="Montserrat Ultra-Bold"/>
                <a:ea typeface="Montserrat Ultra-Bold"/>
                <a:cs typeface="Montserrat Ultra-Bold"/>
                <a:sym typeface="Montserrat Ultra-Bold"/>
              </a:rPr>
              <a:t>Failure to Address Root Causes</a:t>
            </a:r>
          </a:p>
          <a:p>
            <a:pPr marL="474996" lvl="1" indent="-237498" algn="just">
              <a:lnSpc>
                <a:spcPts val="3520"/>
              </a:lnSpc>
              <a:buFont typeface="Arial"/>
              <a:buChar char="•"/>
            </a:pPr>
            <a:r>
              <a:rPr lang="en-US" sz="2200" b="1" dirty="0">
                <a:solidFill>
                  <a:srgbClr val="0E2F5F"/>
                </a:solidFill>
                <a:latin typeface="Montserrat Ultra-Bold"/>
                <a:ea typeface="Montserrat Ultra-Bold"/>
                <a:cs typeface="Montserrat Ultra-Bold"/>
                <a:sym typeface="Montserrat Ultra-Bold"/>
              </a:rPr>
              <a:t>Insufficient Community Involvement</a:t>
            </a:r>
          </a:p>
          <a:p>
            <a:pPr marL="474996" lvl="1" indent="-237498" algn="just">
              <a:lnSpc>
                <a:spcPts val="3520"/>
              </a:lnSpc>
              <a:buFont typeface="Arial"/>
              <a:buChar char="•"/>
            </a:pPr>
            <a:r>
              <a:rPr lang="en-US" sz="2200" b="1" dirty="0">
                <a:solidFill>
                  <a:srgbClr val="0E2F5F"/>
                </a:solidFill>
                <a:latin typeface="Montserrat Ultra-Bold"/>
                <a:ea typeface="Montserrat Ultra-Bold"/>
                <a:cs typeface="Montserrat Ultra-Bold"/>
                <a:sym typeface="Montserrat Ultra-Bold"/>
              </a:rPr>
              <a:t>Unintended Negative Consequences</a:t>
            </a:r>
          </a:p>
          <a:p>
            <a:pPr marL="949991" lvl="2" indent="-316664" algn="just">
              <a:lnSpc>
                <a:spcPts val="3520"/>
              </a:lnSpc>
              <a:buFont typeface="Arial"/>
              <a:buChar char="⚬"/>
            </a:pPr>
            <a:r>
              <a:rPr lang="en-US" sz="2200" dirty="0">
                <a:solidFill>
                  <a:srgbClr val="0E2F5F"/>
                </a:solidFill>
                <a:latin typeface="Montserrat"/>
                <a:ea typeface="Montserrat"/>
                <a:cs typeface="Montserrat"/>
                <a:sym typeface="Montserrat"/>
              </a:rPr>
              <a:t>Environmental harm, cultural erosion</a:t>
            </a:r>
          </a:p>
          <a:p>
            <a:pPr marL="474996" lvl="1" indent="-237498" algn="just">
              <a:lnSpc>
                <a:spcPts val="3520"/>
              </a:lnSpc>
              <a:buFont typeface="Arial"/>
              <a:buChar char="•"/>
            </a:pPr>
            <a:r>
              <a:rPr lang="en-US" sz="2200" b="1" dirty="0">
                <a:solidFill>
                  <a:srgbClr val="0E2F5F"/>
                </a:solidFill>
                <a:latin typeface="Montserrat Ultra-Bold"/>
                <a:ea typeface="Montserrat Ultra-Bold"/>
                <a:cs typeface="Montserrat Ultra-Bold"/>
                <a:sym typeface="Montserrat Ultra-Bold"/>
              </a:rPr>
              <a:t>Issues with Accountability and Transparency</a:t>
            </a:r>
          </a:p>
          <a:p>
            <a:pPr marL="949991" lvl="2" indent="-316664" algn="just">
              <a:lnSpc>
                <a:spcPts val="3520"/>
              </a:lnSpc>
              <a:buFont typeface="Arial"/>
              <a:buChar char="⚬"/>
            </a:pPr>
            <a:r>
              <a:rPr lang="en-US" sz="2200" dirty="0">
                <a:solidFill>
                  <a:srgbClr val="0E2F5F"/>
                </a:solidFill>
                <a:latin typeface="Montserrat"/>
                <a:ea typeface="Montserrat"/>
                <a:cs typeface="Montserrat"/>
                <a:sym typeface="Montserrat"/>
              </a:rPr>
              <a:t>Misappropriation of funds, real impact difficult to measure</a:t>
            </a:r>
          </a:p>
          <a:p>
            <a:pPr marL="474996" lvl="1" indent="-237498" algn="just">
              <a:lnSpc>
                <a:spcPts val="3520"/>
              </a:lnSpc>
              <a:buFont typeface="Arial"/>
              <a:buChar char="•"/>
            </a:pPr>
            <a:r>
              <a:rPr lang="en-US" sz="2200" b="1" dirty="0">
                <a:solidFill>
                  <a:srgbClr val="0E2F5F"/>
                </a:solidFill>
                <a:latin typeface="Montserrat Ultra-Bold"/>
                <a:ea typeface="Montserrat Ultra-Bold"/>
                <a:cs typeface="Montserrat Ultra-Bold"/>
                <a:sym typeface="Montserrat Ultra-Bold"/>
              </a:rPr>
              <a:t>Aid &amp; Donor Fatigue</a:t>
            </a:r>
          </a:p>
          <a:p>
            <a:pPr marL="474996" lvl="1" indent="-237498" algn="just">
              <a:lnSpc>
                <a:spcPts val="3520"/>
              </a:lnSpc>
              <a:buFont typeface="Arial"/>
              <a:buChar char="•"/>
            </a:pPr>
            <a:r>
              <a:rPr lang="en-US" sz="2200" b="1" dirty="0" err="1">
                <a:solidFill>
                  <a:srgbClr val="0E2F5F"/>
                </a:solidFill>
                <a:latin typeface="Montserrat Ultra-Bold"/>
                <a:ea typeface="Montserrat Ultra-Bold"/>
                <a:cs typeface="Montserrat Ultra-Bold"/>
                <a:sym typeface="Montserrat Ultra-Bold"/>
              </a:rPr>
              <a:t>Etc</a:t>
            </a:r>
            <a:endParaRPr lang="en-US" sz="2200" b="1" dirty="0">
              <a:solidFill>
                <a:srgbClr val="0E2F5F"/>
              </a:solidFill>
              <a:latin typeface="Montserrat Ultra-Bold"/>
              <a:ea typeface="Montserrat Ultra-Bold"/>
              <a:cs typeface="Montserrat Ultra-Bold"/>
              <a:sym typeface="Montserrat Ultra-Bold"/>
            </a:endParaRPr>
          </a:p>
        </p:txBody>
      </p:sp>
      <p:sp>
        <p:nvSpPr>
          <p:cNvPr id="9" name="Freeform 9"/>
          <p:cNvSpPr/>
          <p:nvPr/>
        </p:nvSpPr>
        <p:spPr>
          <a:xfrm>
            <a:off x="14848550" y="1944578"/>
            <a:ext cx="1226460" cy="379088"/>
          </a:xfrm>
          <a:custGeom>
            <a:avLst/>
            <a:gdLst/>
            <a:ahLst/>
            <a:cxnLst/>
            <a:rect l="l" t="t" r="r" b="b"/>
            <a:pathLst>
              <a:path w="1226460" h="379088">
                <a:moveTo>
                  <a:pt x="0" y="0"/>
                </a:moveTo>
                <a:lnTo>
                  <a:pt x="1226460" y="0"/>
                </a:lnTo>
                <a:lnTo>
                  <a:pt x="1226460" y="379087"/>
                </a:lnTo>
                <a:lnTo>
                  <a:pt x="0" y="379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6298985" y="1028700"/>
            <a:ext cx="960315" cy="960315"/>
          </a:xfrm>
          <a:custGeom>
            <a:avLst/>
            <a:gdLst/>
            <a:ahLst/>
            <a:cxnLst/>
            <a:rect l="l" t="t" r="r" b="b"/>
            <a:pathLst>
              <a:path w="960315" h="960315">
                <a:moveTo>
                  <a:pt x="0" y="0"/>
                </a:moveTo>
                <a:lnTo>
                  <a:pt x="960315" y="0"/>
                </a:lnTo>
                <a:lnTo>
                  <a:pt x="960315" y="960315"/>
                </a:lnTo>
                <a:lnTo>
                  <a:pt x="0" y="9603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7585" y="146653"/>
            <a:ext cx="11415897" cy="1412367"/>
          </a:xfrm>
          <a:prstGeom prst="rect">
            <a:avLst/>
          </a:prstGeom>
        </p:spPr>
        <p:txBody>
          <a:bodyPr lIns="0" tIns="0" rIns="0" bIns="0" rtlCol="0" anchor="t">
            <a:spAutoFit/>
          </a:bodyPr>
          <a:lstStyle/>
          <a:p>
            <a:pPr algn="l">
              <a:lnSpc>
                <a:spcPts val="5049"/>
              </a:lnSpc>
            </a:pPr>
            <a:r>
              <a:rPr lang="en-US" sz="5100" b="1">
                <a:solidFill>
                  <a:srgbClr val="FE6D73"/>
                </a:solidFill>
                <a:latin typeface="Kollektif Bold"/>
                <a:ea typeface="Kollektif Bold"/>
                <a:cs typeface="Kollektif Bold"/>
                <a:sym typeface="Kollektif Bold"/>
              </a:rPr>
              <a:t>FUNDING GAP/EFFECTIVENESS PRE - 2025 BUDGET CUTS</a:t>
            </a:r>
          </a:p>
        </p:txBody>
      </p:sp>
      <p:grpSp>
        <p:nvGrpSpPr>
          <p:cNvPr id="3" name="Group 3"/>
          <p:cNvGrpSpPr/>
          <p:nvPr/>
        </p:nvGrpSpPr>
        <p:grpSpPr>
          <a:xfrm>
            <a:off x="324772" y="1797558"/>
            <a:ext cx="1475373" cy="1475373"/>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5C98"/>
            </a:solidFill>
          </p:spPr>
          <p:txBody>
            <a:bodyPr/>
            <a:lstStyle/>
            <a:p>
              <a:endParaRPr lang="en-US"/>
            </a:p>
          </p:txBody>
        </p:sp>
      </p:grpSp>
      <p:sp>
        <p:nvSpPr>
          <p:cNvPr id="5" name="TextBox 5"/>
          <p:cNvSpPr txBox="1"/>
          <p:nvPr/>
        </p:nvSpPr>
        <p:spPr>
          <a:xfrm>
            <a:off x="324772" y="2266021"/>
            <a:ext cx="1475373" cy="481330"/>
          </a:xfrm>
          <a:prstGeom prst="rect">
            <a:avLst/>
          </a:prstGeom>
        </p:spPr>
        <p:txBody>
          <a:bodyPr lIns="0" tIns="0" rIns="0" bIns="0" rtlCol="0" anchor="t">
            <a:spAutoFit/>
          </a:bodyPr>
          <a:lstStyle/>
          <a:p>
            <a:pPr algn="ctr">
              <a:lnSpc>
                <a:spcPts val="3919"/>
              </a:lnSpc>
            </a:pPr>
            <a:r>
              <a:rPr lang="en-US" sz="2799" b="1">
                <a:solidFill>
                  <a:srgbClr val="FFFFFF"/>
                </a:solidFill>
                <a:latin typeface="IBM Plex Sans Bold"/>
                <a:ea typeface="IBM Plex Sans Bold"/>
                <a:cs typeface="IBM Plex Sans Bold"/>
                <a:sym typeface="IBM Plex Sans Bold"/>
              </a:rPr>
              <a:t>$32 B</a:t>
            </a:r>
          </a:p>
        </p:txBody>
      </p:sp>
      <p:sp>
        <p:nvSpPr>
          <p:cNvPr id="6" name="TextBox 6"/>
          <p:cNvSpPr txBox="1"/>
          <p:nvPr/>
        </p:nvSpPr>
        <p:spPr>
          <a:xfrm>
            <a:off x="2085895" y="1719988"/>
            <a:ext cx="6414068" cy="455295"/>
          </a:xfrm>
          <a:prstGeom prst="rect">
            <a:avLst/>
          </a:prstGeom>
        </p:spPr>
        <p:txBody>
          <a:bodyPr lIns="0" tIns="0" rIns="0" bIns="0" rtlCol="0" anchor="t">
            <a:spAutoFit/>
          </a:bodyPr>
          <a:lstStyle/>
          <a:p>
            <a:pPr algn="l">
              <a:lnSpc>
                <a:spcPts val="3779"/>
              </a:lnSpc>
            </a:pPr>
            <a:r>
              <a:rPr lang="en-US" sz="2699" b="1">
                <a:solidFill>
                  <a:srgbClr val="162B58"/>
                </a:solidFill>
                <a:latin typeface="DM Sans Bold"/>
                <a:ea typeface="DM Sans Bold"/>
                <a:cs typeface="DM Sans Bold"/>
                <a:sym typeface="DM Sans Bold"/>
              </a:rPr>
              <a:t>FUNDING GAP AND SHORTFALL</a:t>
            </a:r>
          </a:p>
        </p:txBody>
      </p:sp>
      <p:sp>
        <p:nvSpPr>
          <p:cNvPr id="7" name="TextBox 7"/>
          <p:cNvSpPr txBox="1"/>
          <p:nvPr/>
        </p:nvSpPr>
        <p:spPr>
          <a:xfrm>
            <a:off x="2085895" y="2236076"/>
            <a:ext cx="5496701" cy="1970348"/>
          </a:xfrm>
          <a:prstGeom prst="rect">
            <a:avLst/>
          </a:prstGeom>
        </p:spPr>
        <p:txBody>
          <a:bodyPr lIns="0" tIns="0" rIns="0" bIns="0" rtlCol="0" anchor="t">
            <a:spAutoFit/>
          </a:bodyPr>
          <a:lstStyle/>
          <a:p>
            <a:pPr algn="l">
              <a:lnSpc>
                <a:spcPts val="2160"/>
              </a:lnSpc>
            </a:pPr>
            <a:r>
              <a:rPr lang="en-US" sz="1800" dirty="0">
                <a:solidFill>
                  <a:srgbClr val="000000"/>
                </a:solidFill>
                <a:latin typeface="DM Sans"/>
                <a:ea typeface="DM Sans"/>
                <a:cs typeface="DM Sans"/>
                <a:sym typeface="DM Sans"/>
              </a:rPr>
              <a:t>2023 - Int’l Humanitarian Assistance remained high (USD 43 B), interagency </a:t>
            </a:r>
            <a:r>
              <a:rPr lang="en-US" sz="1800" dirty="0" err="1">
                <a:solidFill>
                  <a:srgbClr val="000000"/>
                </a:solidFill>
                <a:latin typeface="DM Sans"/>
                <a:ea typeface="DM Sans"/>
                <a:cs typeface="DM Sans"/>
                <a:sym typeface="DM Sans"/>
              </a:rPr>
              <a:t>apeals</a:t>
            </a:r>
            <a:r>
              <a:rPr lang="en-US" sz="1800" dirty="0">
                <a:solidFill>
                  <a:srgbClr val="000000"/>
                </a:solidFill>
                <a:latin typeface="DM Sans"/>
                <a:ea typeface="DM Sans"/>
                <a:cs typeface="DM Sans"/>
                <a:sym typeface="DM Sans"/>
              </a:rPr>
              <a:t> faced USD 32 B funding gap</a:t>
            </a:r>
          </a:p>
          <a:p>
            <a:pPr marL="388620" lvl="1" indent="-194310" algn="l">
              <a:lnSpc>
                <a:spcPts val="2160"/>
              </a:lnSpc>
              <a:buFont typeface="Arial"/>
              <a:buChar char="•"/>
            </a:pPr>
            <a:r>
              <a:rPr lang="en-US" dirty="0">
                <a:solidFill>
                  <a:srgbClr val="000000"/>
                </a:solidFill>
                <a:latin typeface="DM Sans"/>
                <a:ea typeface="DM Sans"/>
                <a:cs typeface="DM Sans"/>
                <a:sym typeface="DM Sans"/>
              </a:rPr>
              <a:t>L</a:t>
            </a:r>
            <a:r>
              <a:rPr lang="en-US" sz="1800" dirty="0">
                <a:solidFill>
                  <a:srgbClr val="000000"/>
                </a:solidFill>
                <a:latin typeface="DM Sans"/>
                <a:ea typeface="DM Sans"/>
                <a:cs typeface="DM Sans"/>
                <a:sym typeface="DM Sans"/>
              </a:rPr>
              <a:t>argest on record - lowest since 2019</a:t>
            </a:r>
          </a:p>
          <a:p>
            <a:pPr marL="388620" lvl="1" indent="-194310" algn="l">
              <a:lnSpc>
                <a:spcPts val="2160"/>
              </a:lnSpc>
              <a:buFont typeface="Arial"/>
              <a:buChar char="•"/>
            </a:pPr>
            <a:r>
              <a:rPr lang="en-US" dirty="0">
                <a:solidFill>
                  <a:srgbClr val="000000"/>
                </a:solidFill>
                <a:latin typeface="DM Sans"/>
                <a:ea typeface="DM Sans"/>
                <a:cs typeface="DM Sans"/>
                <a:sym typeface="DM Sans"/>
              </a:rPr>
              <a:t>M</a:t>
            </a:r>
            <a:r>
              <a:rPr lang="en-US" sz="1800" dirty="0">
                <a:solidFill>
                  <a:srgbClr val="000000"/>
                </a:solidFill>
                <a:latin typeface="DM Sans"/>
                <a:ea typeface="DM Sans"/>
                <a:cs typeface="DM Sans"/>
                <a:sym typeface="DM Sans"/>
              </a:rPr>
              <a:t>illions did not receive support</a:t>
            </a:r>
          </a:p>
          <a:p>
            <a:pPr marL="388620" lvl="1" indent="-194310" algn="l">
              <a:lnSpc>
                <a:spcPts val="2160"/>
              </a:lnSpc>
              <a:buFont typeface="Arial"/>
              <a:buChar char="•"/>
            </a:pPr>
            <a:r>
              <a:rPr lang="en-US" dirty="0">
                <a:solidFill>
                  <a:srgbClr val="000000"/>
                </a:solidFill>
                <a:latin typeface="DM Sans"/>
                <a:ea typeface="DM Sans"/>
                <a:cs typeface="DM Sans"/>
                <a:sym typeface="DM Sans"/>
              </a:rPr>
              <a:t>T</a:t>
            </a:r>
            <a:r>
              <a:rPr lang="en-US" sz="1800" dirty="0">
                <a:solidFill>
                  <a:srgbClr val="000000"/>
                </a:solidFill>
                <a:latin typeface="DM Sans"/>
                <a:ea typeface="DM Sans"/>
                <a:cs typeface="DM Sans"/>
                <a:sym typeface="DM Sans"/>
              </a:rPr>
              <a:t>ightly earmarked donor funds for specific projects</a:t>
            </a:r>
          </a:p>
        </p:txBody>
      </p:sp>
      <p:sp>
        <p:nvSpPr>
          <p:cNvPr id="8" name="Freeform 8"/>
          <p:cNvSpPr/>
          <p:nvPr/>
        </p:nvSpPr>
        <p:spPr>
          <a:xfrm>
            <a:off x="7791708" y="852837"/>
            <a:ext cx="10252098" cy="4164915"/>
          </a:xfrm>
          <a:custGeom>
            <a:avLst/>
            <a:gdLst/>
            <a:ahLst/>
            <a:cxnLst/>
            <a:rect l="l" t="t" r="r" b="b"/>
            <a:pathLst>
              <a:path w="10252098" h="4164915">
                <a:moveTo>
                  <a:pt x="0" y="0"/>
                </a:moveTo>
                <a:lnTo>
                  <a:pt x="10252098" y="0"/>
                </a:lnTo>
                <a:lnTo>
                  <a:pt x="10252098" y="4164915"/>
                </a:lnTo>
                <a:lnTo>
                  <a:pt x="0" y="4164915"/>
                </a:lnTo>
                <a:lnTo>
                  <a:pt x="0" y="0"/>
                </a:lnTo>
                <a:close/>
              </a:path>
            </a:pathLst>
          </a:custGeom>
          <a:blipFill>
            <a:blip r:embed="rId2"/>
            <a:stretch>
              <a:fillRect/>
            </a:stretch>
          </a:blipFill>
        </p:spPr>
        <p:txBody>
          <a:bodyPr/>
          <a:lstStyle/>
          <a:p>
            <a:endParaRPr lang="en-US"/>
          </a:p>
        </p:txBody>
      </p:sp>
      <p:sp>
        <p:nvSpPr>
          <p:cNvPr id="9" name="Freeform 9"/>
          <p:cNvSpPr/>
          <p:nvPr/>
        </p:nvSpPr>
        <p:spPr>
          <a:xfrm>
            <a:off x="8066888" y="5120914"/>
            <a:ext cx="9976918" cy="4465235"/>
          </a:xfrm>
          <a:custGeom>
            <a:avLst/>
            <a:gdLst/>
            <a:ahLst/>
            <a:cxnLst/>
            <a:rect l="l" t="t" r="r" b="b"/>
            <a:pathLst>
              <a:path w="9976918" h="4465235">
                <a:moveTo>
                  <a:pt x="0" y="0"/>
                </a:moveTo>
                <a:lnTo>
                  <a:pt x="9976918" y="0"/>
                </a:lnTo>
                <a:lnTo>
                  <a:pt x="9976918" y="4465235"/>
                </a:lnTo>
                <a:lnTo>
                  <a:pt x="0" y="4465235"/>
                </a:lnTo>
                <a:lnTo>
                  <a:pt x="0" y="0"/>
                </a:lnTo>
                <a:close/>
              </a:path>
            </a:pathLst>
          </a:custGeom>
          <a:blipFill>
            <a:blip r:embed="rId3"/>
            <a:stretch>
              <a:fillRect/>
            </a:stretch>
          </a:blipFill>
        </p:spPr>
        <p:txBody>
          <a:bodyPr/>
          <a:lstStyle/>
          <a:p>
            <a:endParaRPr lang="en-US"/>
          </a:p>
        </p:txBody>
      </p:sp>
      <p:grpSp>
        <p:nvGrpSpPr>
          <p:cNvPr id="10" name="Group 10"/>
          <p:cNvGrpSpPr/>
          <p:nvPr/>
        </p:nvGrpSpPr>
        <p:grpSpPr>
          <a:xfrm>
            <a:off x="324772" y="4102976"/>
            <a:ext cx="1475373" cy="1475373"/>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4D9E6"/>
            </a:solidFill>
          </p:spPr>
          <p:txBody>
            <a:bodyPr/>
            <a:lstStyle/>
            <a:p>
              <a:endParaRPr lang="en-US"/>
            </a:p>
          </p:txBody>
        </p:sp>
      </p:grpSp>
      <p:sp>
        <p:nvSpPr>
          <p:cNvPr id="12" name="Freeform 12"/>
          <p:cNvSpPr/>
          <p:nvPr/>
        </p:nvSpPr>
        <p:spPr>
          <a:xfrm rot="-1878794">
            <a:off x="601567" y="4505065"/>
            <a:ext cx="921782" cy="602615"/>
          </a:xfrm>
          <a:custGeom>
            <a:avLst/>
            <a:gdLst/>
            <a:ahLst/>
            <a:cxnLst/>
            <a:rect l="l" t="t" r="r" b="b"/>
            <a:pathLst>
              <a:path w="921782" h="602615">
                <a:moveTo>
                  <a:pt x="0" y="0"/>
                </a:moveTo>
                <a:lnTo>
                  <a:pt x="921783" y="0"/>
                </a:lnTo>
                <a:lnTo>
                  <a:pt x="921783" y="602615"/>
                </a:lnTo>
                <a:lnTo>
                  <a:pt x="0" y="602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244194" y="5979955"/>
            <a:ext cx="1529745" cy="1475373"/>
            <a:chOff x="0" y="0"/>
            <a:chExt cx="6584018" cy="6350000"/>
          </a:xfrm>
        </p:grpSpPr>
        <p:sp>
          <p:nvSpPr>
            <p:cNvPr id="14" name="Freeform 14"/>
            <p:cNvSpPr/>
            <p:nvPr/>
          </p:nvSpPr>
          <p:spPr>
            <a:xfrm>
              <a:off x="0" y="0"/>
              <a:ext cx="6584018" cy="6350000"/>
            </a:xfrm>
            <a:custGeom>
              <a:avLst/>
              <a:gdLst/>
              <a:ahLst/>
              <a:cxnLst/>
              <a:rect l="l" t="t" r="r" b="b"/>
              <a:pathLst>
                <a:path w="6584018" h="6350000">
                  <a:moveTo>
                    <a:pt x="3292009" y="0"/>
                  </a:moveTo>
                  <a:cubicBezTo>
                    <a:pt x="1473883" y="0"/>
                    <a:pt x="0" y="1421496"/>
                    <a:pt x="0" y="3175000"/>
                  </a:cubicBezTo>
                  <a:cubicBezTo>
                    <a:pt x="0" y="4928504"/>
                    <a:pt x="1473883" y="6350000"/>
                    <a:pt x="3292009" y="6350000"/>
                  </a:cubicBezTo>
                  <a:cubicBezTo>
                    <a:pt x="5110135" y="6350000"/>
                    <a:pt x="6584018" y="4928504"/>
                    <a:pt x="6584018" y="3175000"/>
                  </a:cubicBezTo>
                  <a:cubicBezTo>
                    <a:pt x="6584018" y="1421496"/>
                    <a:pt x="5110135" y="0"/>
                    <a:pt x="3292009" y="0"/>
                  </a:cubicBezTo>
                  <a:close/>
                </a:path>
              </a:pathLst>
            </a:custGeom>
            <a:solidFill>
              <a:srgbClr val="FFA66E"/>
            </a:solidFill>
          </p:spPr>
          <p:txBody>
            <a:bodyPr/>
            <a:lstStyle/>
            <a:p>
              <a:endParaRPr lang="en-US"/>
            </a:p>
          </p:txBody>
        </p:sp>
      </p:grpSp>
      <p:sp>
        <p:nvSpPr>
          <p:cNvPr id="15" name="Freeform 15"/>
          <p:cNvSpPr/>
          <p:nvPr/>
        </p:nvSpPr>
        <p:spPr>
          <a:xfrm>
            <a:off x="544683" y="6511624"/>
            <a:ext cx="928767" cy="412035"/>
          </a:xfrm>
          <a:custGeom>
            <a:avLst/>
            <a:gdLst/>
            <a:ahLst/>
            <a:cxnLst/>
            <a:rect l="l" t="t" r="r" b="b"/>
            <a:pathLst>
              <a:path w="928767" h="412035">
                <a:moveTo>
                  <a:pt x="0" y="0"/>
                </a:moveTo>
                <a:lnTo>
                  <a:pt x="928767" y="0"/>
                </a:lnTo>
                <a:lnTo>
                  <a:pt x="928767" y="412034"/>
                </a:lnTo>
                <a:lnTo>
                  <a:pt x="0" y="4120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6" name="Group 16"/>
          <p:cNvGrpSpPr/>
          <p:nvPr/>
        </p:nvGrpSpPr>
        <p:grpSpPr>
          <a:xfrm>
            <a:off x="324772" y="8449795"/>
            <a:ext cx="1449167" cy="144916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865E"/>
            </a:solidFill>
          </p:spPr>
          <p:txBody>
            <a:bodyPr/>
            <a:lstStyle/>
            <a:p>
              <a:endParaRPr lang="en-US"/>
            </a:p>
          </p:txBody>
        </p:sp>
      </p:grpSp>
      <p:sp>
        <p:nvSpPr>
          <p:cNvPr id="18" name="Freeform 18"/>
          <p:cNvSpPr/>
          <p:nvPr/>
        </p:nvSpPr>
        <p:spPr>
          <a:xfrm>
            <a:off x="618873" y="8725185"/>
            <a:ext cx="860964" cy="860964"/>
          </a:xfrm>
          <a:custGeom>
            <a:avLst/>
            <a:gdLst/>
            <a:ahLst/>
            <a:cxnLst/>
            <a:rect l="l" t="t" r="r" b="b"/>
            <a:pathLst>
              <a:path w="860964" h="860964">
                <a:moveTo>
                  <a:pt x="0" y="0"/>
                </a:moveTo>
                <a:lnTo>
                  <a:pt x="860965" y="0"/>
                </a:lnTo>
                <a:lnTo>
                  <a:pt x="860965" y="860964"/>
                </a:lnTo>
                <a:lnTo>
                  <a:pt x="0" y="8609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9"/>
          <p:cNvSpPr txBox="1"/>
          <p:nvPr/>
        </p:nvSpPr>
        <p:spPr>
          <a:xfrm>
            <a:off x="2150798" y="5922805"/>
            <a:ext cx="3125455" cy="481330"/>
          </a:xfrm>
          <a:prstGeom prst="rect">
            <a:avLst/>
          </a:prstGeom>
        </p:spPr>
        <p:txBody>
          <a:bodyPr lIns="0" tIns="0" rIns="0" bIns="0" rtlCol="0" anchor="t">
            <a:spAutoFit/>
          </a:bodyPr>
          <a:lstStyle/>
          <a:p>
            <a:pPr algn="l">
              <a:lnSpc>
                <a:spcPts val="3919"/>
              </a:lnSpc>
            </a:pPr>
            <a:r>
              <a:rPr lang="en-US" sz="2799" b="1">
                <a:solidFill>
                  <a:srgbClr val="FFA66E"/>
                </a:solidFill>
                <a:latin typeface="DM Sans Bold"/>
                <a:ea typeface="DM Sans Bold"/>
                <a:cs typeface="DM Sans Bold"/>
                <a:sym typeface="DM Sans Bold"/>
              </a:rPr>
              <a:t>DONOR FATIGUE</a:t>
            </a:r>
          </a:p>
        </p:txBody>
      </p:sp>
      <p:sp>
        <p:nvSpPr>
          <p:cNvPr id="20" name="TextBox 20"/>
          <p:cNvSpPr txBox="1"/>
          <p:nvPr/>
        </p:nvSpPr>
        <p:spPr>
          <a:xfrm>
            <a:off x="2150798" y="6451760"/>
            <a:ext cx="5916091" cy="1866900"/>
          </a:xfrm>
          <a:prstGeom prst="rect">
            <a:avLst/>
          </a:prstGeom>
        </p:spPr>
        <p:txBody>
          <a:bodyPr lIns="0" tIns="0" rIns="0" bIns="0" rtlCol="0" anchor="t">
            <a:spAutoFit/>
          </a:bodyPr>
          <a:lstStyle/>
          <a:p>
            <a:pPr marL="388620" lvl="1" indent="-194310" algn="l">
              <a:lnSpc>
                <a:spcPts val="2160"/>
              </a:lnSpc>
              <a:buFont typeface="Arial"/>
              <a:buChar char="•"/>
            </a:pPr>
            <a:r>
              <a:rPr lang="en-US" sz="1800" dirty="0">
                <a:solidFill>
                  <a:srgbClr val="000000"/>
                </a:solidFill>
                <a:latin typeface="DM Sans"/>
                <a:ea typeface="DM Sans"/>
                <a:cs typeface="DM Sans"/>
                <a:sym typeface="DM Sans"/>
              </a:rPr>
              <a:t>Pressure on foreign aid budgets, changes in funding policy, over-reliance on single sources of funding, the increasing numbers of NGOs competing for funds for similar projects and overexposure on a particular issue</a:t>
            </a:r>
          </a:p>
          <a:p>
            <a:pPr marL="388620" lvl="1" indent="-194310" algn="l">
              <a:lnSpc>
                <a:spcPts val="2160"/>
              </a:lnSpc>
              <a:buFont typeface="Arial"/>
              <a:buChar char="•"/>
            </a:pPr>
            <a:r>
              <a:rPr lang="en-US" sz="1800" dirty="0">
                <a:solidFill>
                  <a:srgbClr val="000000"/>
                </a:solidFill>
                <a:latin typeface="DM Sans"/>
                <a:ea typeface="DM Sans"/>
                <a:cs typeface="DM Sans"/>
                <a:sym typeface="DM Sans"/>
              </a:rPr>
              <a:t>Ran out of compassion for prolonged refugee situations</a:t>
            </a:r>
          </a:p>
        </p:txBody>
      </p:sp>
      <p:sp>
        <p:nvSpPr>
          <p:cNvPr id="21" name="TextBox 21"/>
          <p:cNvSpPr txBox="1"/>
          <p:nvPr/>
        </p:nvSpPr>
        <p:spPr>
          <a:xfrm>
            <a:off x="2085895" y="4212749"/>
            <a:ext cx="2427627" cy="481330"/>
          </a:xfrm>
          <a:prstGeom prst="rect">
            <a:avLst/>
          </a:prstGeom>
        </p:spPr>
        <p:txBody>
          <a:bodyPr lIns="0" tIns="0" rIns="0" bIns="0" rtlCol="0" anchor="t">
            <a:spAutoFit/>
          </a:bodyPr>
          <a:lstStyle/>
          <a:p>
            <a:pPr algn="l">
              <a:lnSpc>
                <a:spcPts val="3919"/>
              </a:lnSpc>
            </a:pPr>
            <a:r>
              <a:rPr lang="en-US" sz="2799" b="1">
                <a:solidFill>
                  <a:srgbClr val="425C98"/>
                </a:solidFill>
                <a:latin typeface="DM Sans Bold"/>
                <a:ea typeface="DM Sans Bold"/>
                <a:cs typeface="DM Sans Bold"/>
                <a:sym typeface="DM Sans Bold"/>
              </a:rPr>
              <a:t>BUDGET CUTS</a:t>
            </a:r>
          </a:p>
        </p:txBody>
      </p:sp>
      <p:sp>
        <p:nvSpPr>
          <p:cNvPr id="22" name="TextBox 22"/>
          <p:cNvSpPr txBox="1"/>
          <p:nvPr/>
        </p:nvSpPr>
        <p:spPr>
          <a:xfrm>
            <a:off x="2085895" y="4741705"/>
            <a:ext cx="4631120" cy="1066800"/>
          </a:xfrm>
          <a:prstGeom prst="rect">
            <a:avLst/>
          </a:prstGeom>
        </p:spPr>
        <p:txBody>
          <a:bodyPr lIns="0" tIns="0" rIns="0" bIns="0" rtlCol="0" anchor="t">
            <a:spAutoFit/>
          </a:bodyPr>
          <a:lstStyle/>
          <a:p>
            <a:pPr algn="l">
              <a:lnSpc>
                <a:spcPts val="2160"/>
              </a:lnSpc>
            </a:pPr>
            <a:r>
              <a:rPr lang="en-US" sz="1800">
                <a:solidFill>
                  <a:srgbClr val="000000"/>
                </a:solidFill>
                <a:latin typeface="DM Sans"/>
                <a:ea typeface="DM Sans"/>
                <a:cs typeface="DM Sans"/>
                <a:sym typeface="DM Sans"/>
              </a:rPr>
              <a:t>Key donors and organizations are making budget cuts across the sector</a:t>
            </a:r>
          </a:p>
          <a:p>
            <a:pPr marL="388620" lvl="1" indent="-194310" algn="l">
              <a:lnSpc>
                <a:spcPts val="2160"/>
              </a:lnSpc>
              <a:buFont typeface="Arial"/>
              <a:buChar char="•"/>
            </a:pPr>
            <a:r>
              <a:rPr lang="en-US" sz="1800">
                <a:solidFill>
                  <a:srgbClr val="000000"/>
                </a:solidFill>
                <a:latin typeface="DM Sans"/>
                <a:ea typeface="DM Sans"/>
                <a:cs typeface="DM Sans"/>
                <a:sym typeface="DM Sans"/>
              </a:rPr>
              <a:t>decrease in development initiatives</a:t>
            </a:r>
          </a:p>
          <a:p>
            <a:pPr algn="l">
              <a:lnSpc>
                <a:spcPts val="2160"/>
              </a:lnSpc>
            </a:pPr>
            <a:endParaRPr lang="en-US" sz="1800">
              <a:solidFill>
                <a:srgbClr val="000000"/>
              </a:solidFill>
              <a:latin typeface="DM Sans"/>
              <a:ea typeface="DM Sans"/>
              <a:cs typeface="DM Sans"/>
              <a:sym typeface="DM Sans"/>
            </a:endParaRPr>
          </a:p>
        </p:txBody>
      </p:sp>
      <p:sp>
        <p:nvSpPr>
          <p:cNvPr id="23" name="TextBox 23"/>
          <p:cNvSpPr txBox="1"/>
          <p:nvPr/>
        </p:nvSpPr>
        <p:spPr>
          <a:xfrm>
            <a:off x="2085895" y="8596113"/>
            <a:ext cx="6414068" cy="481330"/>
          </a:xfrm>
          <a:prstGeom prst="rect">
            <a:avLst/>
          </a:prstGeom>
        </p:spPr>
        <p:txBody>
          <a:bodyPr lIns="0" tIns="0" rIns="0" bIns="0" rtlCol="0" anchor="t">
            <a:spAutoFit/>
          </a:bodyPr>
          <a:lstStyle/>
          <a:p>
            <a:pPr algn="l">
              <a:lnSpc>
                <a:spcPts val="3919"/>
              </a:lnSpc>
            </a:pPr>
            <a:r>
              <a:rPr lang="en-US" sz="2799" b="1">
                <a:solidFill>
                  <a:srgbClr val="FF865E"/>
                </a:solidFill>
                <a:latin typeface="DM Sans Bold"/>
                <a:ea typeface="DM Sans Bold"/>
                <a:cs typeface="DM Sans Bold"/>
                <a:sym typeface="DM Sans Bold"/>
              </a:rPr>
              <a:t>CRISES ARE LONGER + COMPLEX</a:t>
            </a:r>
          </a:p>
        </p:txBody>
      </p:sp>
      <p:sp>
        <p:nvSpPr>
          <p:cNvPr id="24" name="TextBox 24"/>
          <p:cNvSpPr txBox="1"/>
          <p:nvPr/>
        </p:nvSpPr>
        <p:spPr>
          <a:xfrm>
            <a:off x="2085895" y="9125068"/>
            <a:ext cx="5980994" cy="841834"/>
          </a:xfrm>
          <a:prstGeom prst="rect">
            <a:avLst/>
          </a:prstGeom>
        </p:spPr>
        <p:txBody>
          <a:bodyPr lIns="0" tIns="0" rIns="0" bIns="0" rtlCol="0" anchor="t">
            <a:spAutoFit/>
          </a:bodyPr>
          <a:lstStyle/>
          <a:p>
            <a:pPr algn="l">
              <a:lnSpc>
                <a:spcPts val="2160"/>
              </a:lnSpc>
            </a:pPr>
            <a:r>
              <a:rPr lang="en-US" sz="1800" dirty="0">
                <a:solidFill>
                  <a:srgbClr val="000000"/>
                </a:solidFill>
                <a:latin typeface="DM Sans"/>
                <a:ea typeface="DM Sans"/>
                <a:cs typeface="DM Sans"/>
                <a:sym typeface="DM Sans"/>
              </a:rPr>
              <a:t>Prolonged conflict/instability, encampment policies, ineffective durable solutions, weak integration policies, uneven responsibility sharing</a:t>
            </a:r>
          </a:p>
        </p:txBody>
      </p:sp>
      <p:sp>
        <p:nvSpPr>
          <p:cNvPr id="25" name="TextBox 25"/>
          <p:cNvSpPr txBox="1"/>
          <p:nvPr/>
        </p:nvSpPr>
        <p:spPr>
          <a:xfrm>
            <a:off x="8330118" y="4967681"/>
            <a:ext cx="9450459" cy="172212"/>
          </a:xfrm>
          <a:prstGeom prst="rect">
            <a:avLst/>
          </a:prstGeom>
        </p:spPr>
        <p:txBody>
          <a:bodyPr lIns="0" tIns="0" rIns="0" bIns="0" rtlCol="0" anchor="t">
            <a:spAutoFit/>
          </a:bodyPr>
          <a:lstStyle/>
          <a:p>
            <a:pPr marL="259080" lvl="1" indent="-129540" algn="l">
              <a:lnSpc>
                <a:spcPts val="1284"/>
              </a:lnSpc>
              <a:buFont typeface="Arial"/>
              <a:buChar char="•"/>
            </a:pPr>
            <a:r>
              <a:rPr lang="en-US" sz="1200">
                <a:solidFill>
                  <a:srgbClr val="162B58"/>
                </a:solidFill>
                <a:latin typeface="DM Sans"/>
                <a:ea typeface="DM Sans"/>
                <a:cs typeface="DM Sans"/>
                <a:sym typeface="DM Sans"/>
              </a:rPr>
              <a:t>Source: Development Initiatives based on UN OCHA FTS, data extracted 19 July 2024 – 2024</a:t>
            </a:r>
          </a:p>
        </p:txBody>
      </p:sp>
      <p:sp>
        <p:nvSpPr>
          <p:cNvPr id="26" name="TextBox 26"/>
          <p:cNvSpPr txBox="1"/>
          <p:nvPr/>
        </p:nvSpPr>
        <p:spPr>
          <a:xfrm>
            <a:off x="8593347" y="9595674"/>
            <a:ext cx="9450459" cy="172212"/>
          </a:xfrm>
          <a:prstGeom prst="rect">
            <a:avLst/>
          </a:prstGeom>
        </p:spPr>
        <p:txBody>
          <a:bodyPr lIns="0" tIns="0" rIns="0" bIns="0" rtlCol="0" anchor="t">
            <a:spAutoFit/>
          </a:bodyPr>
          <a:lstStyle/>
          <a:p>
            <a:pPr marL="259086" lvl="1" indent="-129543" algn="l">
              <a:lnSpc>
                <a:spcPts val="1284"/>
              </a:lnSpc>
              <a:buFont typeface="Arial"/>
              <a:buChar char="•"/>
            </a:pPr>
            <a:r>
              <a:rPr lang="en-US" sz="1200">
                <a:solidFill>
                  <a:srgbClr val="162B58"/>
                </a:solidFill>
                <a:latin typeface="DM Sans"/>
                <a:ea typeface="DM Sans"/>
                <a:cs typeface="DM Sans"/>
                <a:sym typeface="DM Sans"/>
              </a:rPr>
              <a:t>Source: Development Initiatives based on UN OCHA FTS, UNHCR and Syria 3RP financial dashboard data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269578"/>
            <a:ext cx="16230600" cy="8214448"/>
            <a:chOff x="0" y="0"/>
            <a:chExt cx="4274726" cy="2163476"/>
          </a:xfrm>
        </p:grpSpPr>
        <p:sp>
          <p:nvSpPr>
            <p:cNvPr id="3" name="Freeform 3"/>
            <p:cNvSpPr/>
            <p:nvPr/>
          </p:nvSpPr>
          <p:spPr>
            <a:xfrm>
              <a:off x="0" y="0"/>
              <a:ext cx="4274726" cy="2163476"/>
            </a:xfrm>
            <a:custGeom>
              <a:avLst/>
              <a:gdLst/>
              <a:ahLst/>
              <a:cxnLst/>
              <a:rect l="l" t="t" r="r" b="b"/>
              <a:pathLst>
                <a:path w="4274726" h="2163476">
                  <a:moveTo>
                    <a:pt x="0" y="0"/>
                  </a:moveTo>
                  <a:lnTo>
                    <a:pt x="4274726" y="0"/>
                  </a:lnTo>
                  <a:lnTo>
                    <a:pt x="4274726" y="2163476"/>
                  </a:lnTo>
                  <a:lnTo>
                    <a:pt x="0" y="2163476"/>
                  </a:lnTo>
                  <a:close/>
                </a:path>
              </a:pathLst>
            </a:custGeom>
            <a:solidFill>
              <a:srgbClr val="D4D9E6"/>
            </a:solidFill>
          </p:spPr>
          <p:txBody>
            <a:bodyPr/>
            <a:lstStyle/>
            <a:p>
              <a:endParaRPr lang="en-US"/>
            </a:p>
          </p:txBody>
        </p:sp>
        <p:sp>
          <p:nvSpPr>
            <p:cNvPr id="4" name="TextBox 4"/>
            <p:cNvSpPr txBox="1"/>
            <p:nvPr/>
          </p:nvSpPr>
          <p:spPr>
            <a:xfrm>
              <a:off x="0" y="-38100"/>
              <a:ext cx="4274726" cy="2201576"/>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4110896" y="2009287"/>
            <a:ext cx="10066207" cy="6268426"/>
          </a:xfrm>
          <a:custGeom>
            <a:avLst/>
            <a:gdLst/>
            <a:ahLst/>
            <a:cxnLst/>
            <a:rect l="l" t="t" r="r" b="b"/>
            <a:pathLst>
              <a:path w="10066207" h="6268426">
                <a:moveTo>
                  <a:pt x="0" y="0"/>
                </a:moveTo>
                <a:lnTo>
                  <a:pt x="10066208" y="0"/>
                </a:lnTo>
                <a:lnTo>
                  <a:pt x="10066208" y="6268426"/>
                </a:lnTo>
                <a:lnTo>
                  <a:pt x="0" y="626842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700" y="254508"/>
            <a:ext cx="16290456" cy="774192"/>
          </a:xfrm>
          <a:prstGeom prst="rect">
            <a:avLst/>
          </a:prstGeom>
        </p:spPr>
        <p:txBody>
          <a:bodyPr lIns="0" tIns="0" rIns="0" bIns="0" rtlCol="0" anchor="t">
            <a:spAutoFit/>
          </a:bodyPr>
          <a:lstStyle/>
          <a:p>
            <a:pPr algn="l">
              <a:lnSpc>
                <a:spcPts val="5049"/>
              </a:lnSpc>
            </a:pPr>
            <a:r>
              <a:rPr lang="en-US" sz="5100" b="1">
                <a:solidFill>
                  <a:srgbClr val="FE6D73"/>
                </a:solidFill>
                <a:latin typeface="Kollektif Bold"/>
                <a:ea typeface="Kollektif Bold"/>
                <a:cs typeface="Kollektif Bold"/>
                <a:sym typeface="Kollektif Bold"/>
              </a:rPr>
              <a:t>FUNDING GAP/EFFECTIVENESS - 2025 BUDGET CUTS</a:t>
            </a:r>
          </a:p>
        </p:txBody>
      </p:sp>
      <p:sp>
        <p:nvSpPr>
          <p:cNvPr id="7" name="TextBox 7"/>
          <p:cNvSpPr txBox="1"/>
          <p:nvPr/>
        </p:nvSpPr>
        <p:spPr>
          <a:xfrm>
            <a:off x="4203389" y="8518966"/>
            <a:ext cx="9450459" cy="172212"/>
          </a:xfrm>
          <a:prstGeom prst="rect">
            <a:avLst/>
          </a:prstGeom>
        </p:spPr>
        <p:txBody>
          <a:bodyPr lIns="0" tIns="0" rIns="0" bIns="0" rtlCol="0" anchor="t">
            <a:spAutoFit/>
          </a:bodyPr>
          <a:lstStyle/>
          <a:p>
            <a:pPr marL="259086" lvl="1" indent="-129543" algn="l">
              <a:lnSpc>
                <a:spcPts val="1284"/>
              </a:lnSpc>
              <a:buFont typeface="Arial"/>
              <a:buChar char="•"/>
            </a:pPr>
            <a:r>
              <a:rPr lang="en-US" sz="1200">
                <a:solidFill>
                  <a:srgbClr val="162B58"/>
                </a:solidFill>
                <a:latin typeface="DM Sans"/>
                <a:ea typeface="DM Sans"/>
                <a:cs typeface="DM Sans"/>
                <a:sym typeface="DM Sans"/>
              </a:rPr>
              <a:t>Source: Estimates from ChatGPT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4773" y="3908869"/>
            <a:ext cx="1475373" cy="1475373"/>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4D9E6"/>
            </a:solidFill>
          </p:spPr>
          <p:txBody>
            <a:bodyPr/>
            <a:lstStyle/>
            <a:p>
              <a:endParaRPr lang="en-US"/>
            </a:p>
          </p:txBody>
        </p:sp>
      </p:grpSp>
      <p:grpSp>
        <p:nvGrpSpPr>
          <p:cNvPr id="4" name="Group 4"/>
          <p:cNvGrpSpPr/>
          <p:nvPr/>
        </p:nvGrpSpPr>
        <p:grpSpPr>
          <a:xfrm>
            <a:off x="244194" y="5979955"/>
            <a:ext cx="1529745" cy="1475373"/>
            <a:chOff x="0" y="0"/>
            <a:chExt cx="6584018" cy="6350000"/>
          </a:xfrm>
        </p:grpSpPr>
        <p:sp>
          <p:nvSpPr>
            <p:cNvPr id="5" name="Freeform 5"/>
            <p:cNvSpPr/>
            <p:nvPr/>
          </p:nvSpPr>
          <p:spPr>
            <a:xfrm>
              <a:off x="0" y="0"/>
              <a:ext cx="6584018" cy="6350000"/>
            </a:xfrm>
            <a:custGeom>
              <a:avLst/>
              <a:gdLst/>
              <a:ahLst/>
              <a:cxnLst/>
              <a:rect l="l" t="t" r="r" b="b"/>
              <a:pathLst>
                <a:path w="6584018" h="6350000">
                  <a:moveTo>
                    <a:pt x="3292009" y="0"/>
                  </a:moveTo>
                  <a:cubicBezTo>
                    <a:pt x="1473883" y="0"/>
                    <a:pt x="0" y="1421496"/>
                    <a:pt x="0" y="3175000"/>
                  </a:cubicBezTo>
                  <a:cubicBezTo>
                    <a:pt x="0" y="4928504"/>
                    <a:pt x="1473883" y="6350000"/>
                    <a:pt x="3292009" y="6350000"/>
                  </a:cubicBezTo>
                  <a:cubicBezTo>
                    <a:pt x="5110135" y="6350000"/>
                    <a:pt x="6584018" y="4928504"/>
                    <a:pt x="6584018" y="3175000"/>
                  </a:cubicBezTo>
                  <a:cubicBezTo>
                    <a:pt x="6584018" y="1421496"/>
                    <a:pt x="5110135" y="0"/>
                    <a:pt x="3292009" y="0"/>
                  </a:cubicBezTo>
                  <a:close/>
                </a:path>
              </a:pathLst>
            </a:custGeom>
            <a:solidFill>
              <a:srgbClr val="FFA66E"/>
            </a:solidFill>
          </p:spPr>
          <p:txBody>
            <a:bodyPr/>
            <a:lstStyle/>
            <a:p>
              <a:endParaRPr lang="en-US"/>
            </a:p>
          </p:txBody>
        </p:sp>
      </p:grpSp>
      <p:sp>
        <p:nvSpPr>
          <p:cNvPr id="6" name="Freeform 6"/>
          <p:cNvSpPr/>
          <p:nvPr/>
        </p:nvSpPr>
        <p:spPr>
          <a:xfrm>
            <a:off x="544683" y="6511624"/>
            <a:ext cx="928767" cy="412035"/>
          </a:xfrm>
          <a:custGeom>
            <a:avLst/>
            <a:gdLst/>
            <a:ahLst/>
            <a:cxnLst/>
            <a:rect l="l" t="t" r="r" b="b"/>
            <a:pathLst>
              <a:path w="928767" h="412035">
                <a:moveTo>
                  <a:pt x="0" y="0"/>
                </a:moveTo>
                <a:lnTo>
                  <a:pt x="928767" y="0"/>
                </a:lnTo>
                <a:lnTo>
                  <a:pt x="928767" y="412034"/>
                </a:lnTo>
                <a:lnTo>
                  <a:pt x="0" y="4120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2085895" y="3929154"/>
            <a:ext cx="7324414" cy="481330"/>
          </a:xfrm>
          <a:prstGeom prst="rect">
            <a:avLst/>
          </a:prstGeom>
        </p:spPr>
        <p:txBody>
          <a:bodyPr lIns="0" tIns="0" rIns="0" bIns="0" rtlCol="0" anchor="t">
            <a:spAutoFit/>
          </a:bodyPr>
          <a:lstStyle/>
          <a:p>
            <a:pPr algn="l">
              <a:lnSpc>
                <a:spcPts val="3919"/>
              </a:lnSpc>
            </a:pPr>
            <a:r>
              <a:rPr lang="en-US" sz="2799" b="1" dirty="0">
                <a:solidFill>
                  <a:srgbClr val="425C98"/>
                </a:solidFill>
                <a:latin typeface="DM Sans Bold"/>
                <a:ea typeface="DM Sans Bold"/>
                <a:cs typeface="DM Sans Bold"/>
                <a:sym typeface="DM Sans Bold"/>
              </a:rPr>
              <a:t>SHIFTING POLITICAL PRIORITIES</a:t>
            </a:r>
          </a:p>
        </p:txBody>
      </p:sp>
      <p:grpSp>
        <p:nvGrpSpPr>
          <p:cNvPr id="8" name="Group 8"/>
          <p:cNvGrpSpPr/>
          <p:nvPr/>
        </p:nvGrpSpPr>
        <p:grpSpPr>
          <a:xfrm>
            <a:off x="9084110" y="1797558"/>
            <a:ext cx="1475373" cy="147537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E2F5F"/>
            </a:solidFill>
          </p:spPr>
          <p:txBody>
            <a:bodyPr/>
            <a:lstStyle/>
            <a:p>
              <a:endParaRPr lang="en-US"/>
            </a:p>
          </p:txBody>
        </p:sp>
      </p:grpSp>
      <p:grpSp>
        <p:nvGrpSpPr>
          <p:cNvPr id="10" name="Group 10"/>
          <p:cNvGrpSpPr/>
          <p:nvPr/>
        </p:nvGrpSpPr>
        <p:grpSpPr>
          <a:xfrm>
            <a:off x="9084110" y="4102976"/>
            <a:ext cx="1475373" cy="1475373"/>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865E"/>
            </a:solidFill>
          </p:spPr>
          <p:txBody>
            <a:bodyPr/>
            <a:lstStyle/>
            <a:p>
              <a:endParaRPr lang="en-US"/>
            </a:p>
          </p:txBody>
        </p:sp>
      </p:grpSp>
      <p:sp>
        <p:nvSpPr>
          <p:cNvPr id="12" name="Freeform 12"/>
          <p:cNvSpPr/>
          <p:nvPr/>
        </p:nvSpPr>
        <p:spPr>
          <a:xfrm>
            <a:off x="512107" y="1600857"/>
            <a:ext cx="1444628" cy="1444628"/>
          </a:xfrm>
          <a:custGeom>
            <a:avLst/>
            <a:gdLst/>
            <a:ahLst/>
            <a:cxnLst/>
            <a:rect l="l" t="t" r="r" b="b"/>
            <a:pathLst>
              <a:path w="1444628" h="1444628">
                <a:moveTo>
                  <a:pt x="0" y="0"/>
                </a:moveTo>
                <a:lnTo>
                  <a:pt x="1444628" y="0"/>
                </a:lnTo>
                <a:lnTo>
                  <a:pt x="1444628" y="1444628"/>
                </a:lnTo>
                <a:lnTo>
                  <a:pt x="0" y="1444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9464993" y="2062756"/>
            <a:ext cx="767794" cy="944978"/>
          </a:xfrm>
          <a:custGeom>
            <a:avLst/>
            <a:gdLst/>
            <a:ahLst/>
            <a:cxnLst/>
            <a:rect l="l" t="t" r="r" b="b"/>
            <a:pathLst>
              <a:path w="767794" h="944978">
                <a:moveTo>
                  <a:pt x="0" y="0"/>
                </a:moveTo>
                <a:lnTo>
                  <a:pt x="767794" y="0"/>
                </a:lnTo>
                <a:lnTo>
                  <a:pt x="767794" y="944977"/>
                </a:lnTo>
                <a:lnTo>
                  <a:pt x="0" y="9449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568942" y="4038594"/>
            <a:ext cx="987034" cy="1074322"/>
          </a:xfrm>
          <a:custGeom>
            <a:avLst/>
            <a:gdLst/>
            <a:ahLst/>
            <a:cxnLst/>
            <a:rect l="l" t="t" r="r" b="b"/>
            <a:pathLst>
              <a:path w="987034" h="1074322">
                <a:moveTo>
                  <a:pt x="0" y="0"/>
                </a:moveTo>
                <a:lnTo>
                  <a:pt x="987033" y="0"/>
                </a:lnTo>
                <a:lnTo>
                  <a:pt x="987033" y="1074322"/>
                </a:lnTo>
                <a:lnTo>
                  <a:pt x="0" y="10743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9311729" y="4350518"/>
            <a:ext cx="1027305" cy="1027305"/>
          </a:xfrm>
          <a:custGeom>
            <a:avLst/>
            <a:gdLst/>
            <a:ahLst/>
            <a:cxnLst/>
            <a:rect l="l" t="t" r="r" b="b"/>
            <a:pathLst>
              <a:path w="1027305" h="1027305">
                <a:moveTo>
                  <a:pt x="0" y="0"/>
                </a:moveTo>
                <a:lnTo>
                  <a:pt x="1027305" y="0"/>
                </a:lnTo>
                <a:lnTo>
                  <a:pt x="1027305" y="1027305"/>
                </a:lnTo>
                <a:lnTo>
                  <a:pt x="0" y="10273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a:off x="9144000" y="5979955"/>
            <a:ext cx="1452918" cy="1451102"/>
          </a:xfrm>
          <a:custGeom>
            <a:avLst/>
            <a:gdLst/>
            <a:ahLst/>
            <a:cxnLst/>
            <a:rect l="l" t="t" r="r" b="b"/>
            <a:pathLst>
              <a:path w="1452918" h="1451102">
                <a:moveTo>
                  <a:pt x="0" y="0"/>
                </a:moveTo>
                <a:lnTo>
                  <a:pt x="1452918" y="0"/>
                </a:lnTo>
                <a:lnTo>
                  <a:pt x="1452918" y="1451102"/>
                </a:lnTo>
                <a:lnTo>
                  <a:pt x="0" y="14511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TextBox 17"/>
          <p:cNvSpPr txBox="1"/>
          <p:nvPr/>
        </p:nvSpPr>
        <p:spPr>
          <a:xfrm>
            <a:off x="512107" y="460021"/>
            <a:ext cx="11415897" cy="774192"/>
          </a:xfrm>
          <a:prstGeom prst="rect">
            <a:avLst/>
          </a:prstGeom>
        </p:spPr>
        <p:txBody>
          <a:bodyPr lIns="0" tIns="0" rIns="0" bIns="0" rtlCol="0" anchor="t">
            <a:spAutoFit/>
          </a:bodyPr>
          <a:lstStyle/>
          <a:p>
            <a:pPr algn="l">
              <a:lnSpc>
                <a:spcPts val="5049"/>
              </a:lnSpc>
            </a:pPr>
            <a:r>
              <a:rPr lang="en-US" sz="5100" b="1">
                <a:solidFill>
                  <a:srgbClr val="FE6D73"/>
                </a:solidFill>
                <a:latin typeface="Kollektif Bold"/>
                <a:ea typeface="Kollektif Bold"/>
                <a:cs typeface="Kollektif Bold"/>
                <a:sym typeface="Kollektif Bold"/>
              </a:rPr>
              <a:t>2025 SHIFTING GLOBAL NORMS</a:t>
            </a:r>
          </a:p>
        </p:txBody>
      </p:sp>
      <p:sp>
        <p:nvSpPr>
          <p:cNvPr id="18" name="TextBox 18"/>
          <p:cNvSpPr txBox="1"/>
          <p:nvPr/>
        </p:nvSpPr>
        <p:spPr>
          <a:xfrm>
            <a:off x="2085895" y="1719988"/>
            <a:ext cx="6414068" cy="455295"/>
          </a:xfrm>
          <a:prstGeom prst="rect">
            <a:avLst/>
          </a:prstGeom>
        </p:spPr>
        <p:txBody>
          <a:bodyPr lIns="0" tIns="0" rIns="0" bIns="0" rtlCol="0" anchor="t">
            <a:spAutoFit/>
          </a:bodyPr>
          <a:lstStyle/>
          <a:p>
            <a:pPr algn="l">
              <a:lnSpc>
                <a:spcPts val="3779"/>
              </a:lnSpc>
            </a:pPr>
            <a:r>
              <a:rPr lang="en-US" sz="2699" b="1">
                <a:solidFill>
                  <a:srgbClr val="162B58"/>
                </a:solidFill>
                <a:latin typeface="DM Sans Bold"/>
                <a:ea typeface="DM Sans Bold"/>
                <a:cs typeface="DM Sans Bold"/>
                <a:sym typeface="DM Sans Bold"/>
              </a:rPr>
              <a:t>GLOBAL ECONOMIC DOWNTURN</a:t>
            </a:r>
          </a:p>
        </p:txBody>
      </p:sp>
      <p:sp>
        <p:nvSpPr>
          <p:cNvPr id="19" name="TextBox 19"/>
          <p:cNvSpPr txBox="1"/>
          <p:nvPr/>
        </p:nvSpPr>
        <p:spPr>
          <a:xfrm>
            <a:off x="2085895" y="2236076"/>
            <a:ext cx="5496701" cy="133350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DM Sans"/>
                <a:ea typeface="DM Sans"/>
                <a:cs typeface="DM Sans"/>
                <a:sym typeface="DM Sans"/>
              </a:rPr>
              <a:t>Donor countries experiencing economic stagnation, inflatoin, recession or uncertainties</a:t>
            </a:r>
          </a:p>
          <a:p>
            <a:pPr marL="388620" lvl="1" indent="-194310" algn="l">
              <a:lnSpc>
                <a:spcPts val="2160"/>
              </a:lnSpc>
              <a:buFont typeface="Arial"/>
              <a:buChar char="•"/>
            </a:pPr>
            <a:r>
              <a:rPr lang="en-US" sz="1800">
                <a:solidFill>
                  <a:srgbClr val="000000"/>
                </a:solidFill>
                <a:latin typeface="DM Sans"/>
                <a:ea typeface="DM Sans"/>
                <a:cs typeface="DM Sans"/>
                <a:sym typeface="DM Sans"/>
              </a:rPr>
              <a:t>Domestic financial challenges &amp; supplementation of defence spending led to decrease in foreign aid</a:t>
            </a:r>
          </a:p>
        </p:txBody>
      </p:sp>
      <p:sp>
        <p:nvSpPr>
          <p:cNvPr id="20" name="TextBox 20"/>
          <p:cNvSpPr txBox="1"/>
          <p:nvPr/>
        </p:nvSpPr>
        <p:spPr>
          <a:xfrm>
            <a:off x="2150798" y="5922805"/>
            <a:ext cx="3125455" cy="481330"/>
          </a:xfrm>
          <a:prstGeom prst="rect">
            <a:avLst/>
          </a:prstGeom>
        </p:spPr>
        <p:txBody>
          <a:bodyPr lIns="0" tIns="0" rIns="0" bIns="0" rtlCol="0" anchor="t">
            <a:spAutoFit/>
          </a:bodyPr>
          <a:lstStyle/>
          <a:p>
            <a:pPr algn="l">
              <a:lnSpc>
                <a:spcPts val="3919"/>
              </a:lnSpc>
            </a:pPr>
            <a:r>
              <a:rPr lang="en-US" sz="2799" b="1">
                <a:solidFill>
                  <a:srgbClr val="FFA66E"/>
                </a:solidFill>
                <a:latin typeface="DM Sans Bold"/>
                <a:ea typeface="DM Sans Bold"/>
                <a:cs typeface="DM Sans Bold"/>
                <a:sym typeface="DM Sans Bold"/>
              </a:rPr>
              <a:t>DONOR FATIGUE</a:t>
            </a:r>
          </a:p>
        </p:txBody>
      </p:sp>
      <p:sp>
        <p:nvSpPr>
          <p:cNvPr id="21" name="TextBox 21"/>
          <p:cNvSpPr txBox="1"/>
          <p:nvPr/>
        </p:nvSpPr>
        <p:spPr>
          <a:xfrm>
            <a:off x="2150798" y="6451760"/>
            <a:ext cx="5916091" cy="240030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DM Sans"/>
                <a:ea typeface="DM Sans"/>
                <a:cs typeface="DM Sans"/>
                <a:sym typeface="DM Sans"/>
              </a:rPr>
              <a:t>Pressure on foreign aid budgets, changes in funding policy, over-reliance on single sources of funding, the increasing numbers of NGOs competing for funds for similar projects and overexposure on a particular issue</a:t>
            </a:r>
          </a:p>
          <a:p>
            <a:pPr marL="388620" lvl="1" indent="-194310" algn="l">
              <a:lnSpc>
                <a:spcPts val="2160"/>
              </a:lnSpc>
              <a:buFont typeface="Arial"/>
              <a:buChar char="•"/>
            </a:pPr>
            <a:r>
              <a:rPr lang="en-US" sz="1800">
                <a:solidFill>
                  <a:srgbClr val="000000"/>
                </a:solidFill>
                <a:latin typeface="DM Sans"/>
                <a:ea typeface="DM Sans"/>
                <a:cs typeface="DM Sans"/>
                <a:sym typeface="DM Sans"/>
              </a:rPr>
              <a:t>Ran out of compassion for prolonged refugee situations</a:t>
            </a:r>
          </a:p>
          <a:p>
            <a:pPr marL="388620" lvl="1" indent="-194310" algn="l">
              <a:lnSpc>
                <a:spcPts val="2160"/>
              </a:lnSpc>
              <a:buFont typeface="Arial"/>
              <a:buChar char="•"/>
            </a:pPr>
            <a:r>
              <a:rPr lang="en-US" sz="1800">
                <a:solidFill>
                  <a:srgbClr val="000000"/>
                </a:solidFill>
                <a:latin typeface="DM Sans"/>
                <a:ea typeface="DM Sans"/>
                <a:cs typeface="DM Sans"/>
                <a:sym typeface="DM Sans"/>
              </a:rPr>
              <a:t>Choosing to spend on emergency situations - climate, pandemic, etc</a:t>
            </a:r>
          </a:p>
        </p:txBody>
      </p:sp>
      <p:sp>
        <p:nvSpPr>
          <p:cNvPr id="22" name="TextBox 22"/>
          <p:cNvSpPr txBox="1"/>
          <p:nvPr/>
        </p:nvSpPr>
        <p:spPr>
          <a:xfrm>
            <a:off x="2064124" y="4406018"/>
            <a:ext cx="5496701" cy="1066800"/>
          </a:xfrm>
          <a:prstGeom prst="rect">
            <a:avLst/>
          </a:prstGeom>
        </p:spPr>
        <p:txBody>
          <a:bodyPr lIns="0" tIns="0" rIns="0" bIns="0" rtlCol="0" anchor="t">
            <a:spAutoFit/>
          </a:bodyPr>
          <a:lstStyle/>
          <a:p>
            <a:pPr marL="388620" lvl="1" indent="-194310" algn="l">
              <a:lnSpc>
                <a:spcPts val="2160"/>
              </a:lnSpc>
              <a:buFont typeface="Arial"/>
              <a:buChar char="•"/>
            </a:pPr>
            <a:r>
              <a:rPr lang="en-US" sz="1800" dirty="0">
                <a:solidFill>
                  <a:srgbClr val="000000"/>
                </a:solidFill>
                <a:latin typeface="DM Sans"/>
                <a:ea typeface="DM Sans"/>
                <a:cs typeface="DM Sans"/>
                <a:sym typeface="DM Sans"/>
              </a:rPr>
              <a:t>Rise in nationalism &amp; protectionism; US taking “America First” style approach</a:t>
            </a:r>
          </a:p>
          <a:p>
            <a:pPr marL="388620" lvl="1" indent="-194310" algn="l">
              <a:lnSpc>
                <a:spcPts val="2160"/>
              </a:lnSpc>
              <a:buFont typeface="Arial"/>
              <a:buChar char="•"/>
            </a:pPr>
            <a:r>
              <a:rPr lang="en-US" sz="1800" dirty="0">
                <a:solidFill>
                  <a:srgbClr val="000000"/>
                </a:solidFill>
                <a:latin typeface="DM Sans"/>
                <a:ea typeface="DM Sans"/>
                <a:cs typeface="DM Sans"/>
                <a:sym typeface="DM Sans"/>
              </a:rPr>
              <a:t>Rise in Geopolitical tensions - reallocation of funds to defense &amp; security</a:t>
            </a:r>
          </a:p>
        </p:txBody>
      </p:sp>
      <p:sp>
        <p:nvSpPr>
          <p:cNvPr id="23" name="TextBox 23"/>
          <p:cNvSpPr txBox="1"/>
          <p:nvPr/>
        </p:nvSpPr>
        <p:spPr>
          <a:xfrm>
            <a:off x="10845232" y="1719988"/>
            <a:ext cx="6414068" cy="455295"/>
          </a:xfrm>
          <a:prstGeom prst="rect">
            <a:avLst/>
          </a:prstGeom>
        </p:spPr>
        <p:txBody>
          <a:bodyPr lIns="0" tIns="0" rIns="0" bIns="0" rtlCol="0" anchor="t">
            <a:spAutoFit/>
          </a:bodyPr>
          <a:lstStyle/>
          <a:p>
            <a:pPr algn="l">
              <a:lnSpc>
                <a:spcPts val="3779"/>
              </a:lnSpc>
            </a:pPr>
            <a:r>
              <a:rPr lang="en-US" sz="2699" b="1">
                <a:solidFill>
                  <a:srgbClr val="162B58"/>
                </a:solidFill>
                <a:latin typeface="DM Sans Bold"/>
                <a:ea typeface="DM Sans Bold"/>
                <a:cs typeface="DM Sans Bold"/>
                <a:sym typeface="DM Sans Bold"/>
              </a:rPr>
              <a:t>CUTS TO MULTILATERAL FUNDING</a:t>
            </a:r>
          </a:p>
        </p:txBody>
      </p:sp>
      <p:sp>
        <p:nvSpPr>
          <p:cNvPr id="24" name="TextBox 24"/>
          <p:cNvSpPr txBox="1"/>
          <p:nvPr/>
        </p:nvSpPr>
        <p:spPr>
          <a:xfrm>
            <a:off x="10845232" y="2236076"/>
            <a:ext cx="5496701" cy="186690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DM Sans"/>
                <a:ea typeface="DM Sans"/>
                <a:cs typeface="DM Sans"/>
                <a:sym typeface="DM Sans"/>
              </a:rPr>
              <a:t>Decreased contribution to UN and multilateral organizations</a:t>
            </a:r>
          </a:p>
          <a:p>
            <a:pPr marL="777240" lvl="2" indent="-259080" algn="l">
              <a:lnSpc>
                <a:spcPts val="2160"/>
              </a:lnSpc>
              <a:buFont typeface="Arial"/>
              <a:buChar char="⚬"/>
            </a:pPr>
            <a:r>
              <a:rPr lang="en-US" sz="1800">
                <a:solidFill>
                  <a:srgbClr val="000000"/>
                </a:solidFill>
                <a:latin typeface="DM Sans"/>
                <a:ea typeface="DM Sans"/>
                <a:cs typeface="DM Sans"/>
                <a:sym typeface="DM Sans"/>
              </a:rPr>
              <a:t>led to downfall in funding for global dev programs</a:t>
            </a:r>
          </a:p>
          <a:p>
            <a:pPr marL="388620" lvl="1" indent="-194310" algn="l">
              <a:lnSpc>
                <a:spcPts val="2160"/>
              </a:lnSpc>
              <a:buFont typeface="Arial"/>
              <a:buChar char="•"/>
            </a:pPr>
            <a:r>
              <a:rPr lang="en-US" sz="1800">
                <a:solidFill>
                  <a:srgbClr val="000000"/>
                </a:solidFill>
                <a:latin typeface="DM Sans"/>
                <a:ea typeface="DM Sans"/>
                <a:cs typeface="DM Sans"/>
                <a:sym typeface="DM Sans"/>
              </a:rPr>
              <a:t>US decreasing soft power and democratic values worldwide which affects types of programming</a:t>
            </a:r>
          </a:p>
        </p:txBody>
      </p:sp>
      <p:sp>
        <p:nvSpPr>
          <p:cNvPr id="25" name="TextBox 25"/>
          <p:cNvSpPr txBox="1"/>
          <p:nvPr/>
        </p:nvSpPr>
        <p:spPr>
          <a:xfrm>
            <a:off x="10910135" y="5922805"/>
            <a:ext cx="7822373" cy="976630"/>
          </a:xfrm>
          <a:prstGeom prst="rect">
            <a:avLst/>
          </a:prstGeom>
        </p:spPr>
        <p:txBody>
          <a:bodyPr lIns="0" tIns="0" rIns="0" bIns="0" rtlCol="0" anchor="t">
            <a:spAutoFit/>
          </a:bodyPr>
          <a:lstStyle/>
          <a:p>
            <a:pPr algn="l">
              <a:lnSpc>
                <a:spcPts val="3919"/>
              </a:lnSpc>
            </a:pPr>
            <a:r>
              <a:rPr lang="en-US" sz="2799" b="1">
                <a:solidFill>
                  <a:srgbClr val="FFA66E"/>
                </a:solidFill>
                <a:latin typeface="DM Sans Bold"/>
                <a:ea typeface="DM Sans Bold"/>
                <a:cs typeface="DM Sans Bold"/>
                <a:sym typeface="DM Sans Bold"/>
              </a:rPr>
              <a:t>CONSEQUEQUENCES FOR GLOBAL DEVELOPMENT</a:t>
            </a:r>
          </a:p>
        </p:txBody>
      </p:sp>
      <p:sp>
        <p:nvSpPr>
          <p:cNvPr id="26" name="TextBox 26"/>
          <p:cNvSpPr txBox="1"/>
          <p:nvPr/>
        </p:nvSpPr>
        <p:spPr>
          <a:xfrm>
            <a:off x="10845232" y="6985160"/>
            <a:ext cx="5916091" cy="213360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DM Sans"/>
                <a:ea typeface="DM Sans"/>
                <a:cs typeface="DM Sans"/>
                <a:sym typeface="DM Sans"/>
              </a:rPr>
              <a:t>Set back in Sustainable Development Goals (SDG)</a:t>
            </a:r>
          </a:p>
          <a:p>
            <a:pPr marL="388620" lvl="1" indent="-194310" algn="l">
              <a:lnSpc>
                <a:spcPts val="2160"/>
              </a:lnSpc>
              <a:buFont typeface="Arial"/>
              <a:buChar char="•"/>
            </a:pPr>
            <a:r>
              <a:rPr lang="en-US" sz="1800">
                <a:solidFill>
                  <a:srgbClr val="000000"/>
                </a:solidFill>
                <a:latin typeface="DM Sans"/>
                <a:ea typeface="DM Sans"/>
                <a:cs typeface="DM Sans"/>
                <a:sym typeface="DM Sans"/>
              </a:rPr>
              <a:t>Set back in research and ability to provide data/statistics/advocacy</a:t>
            </a:r>
          </a:p>
          <a:p>
            <a:pPr marL="777240" lvl="2" indent="-259080" algn="l">
              <a:lnSpc>
                <a:spcPts val="2160"/>
              </a:lnSpc>
              <a:buFont typeface="Arial"/>
              <a:buChar char="⚬"/>
            </a:pPr>
            <a:r>
              <a:rPr lang="en-US" sz="1800">
                <a:solidFill>
                  <a:srgbClr val="000000"/>
                </a:solidFill>
                <a:latin typeface="DM Sans"/>
                <a:ea typeface="DM Sans"/>
                <a:cs typeface="DM Sans"/>
                <a:sym typeface="DM Sans"/>
              </a:rPr>
              <a:t>loss of expertise</a:t>
            </a:r>
          </a:p>
          <a:p>
            <a:pPr marL="777240" lvl="2" indent="-259080" algn="l">
              <a:lnSpc>
                <a:spcPts val="2160"/>
              </a:lnSpc>
              <a:buFont typeface="Arial"/>
              <a:buChar char="⚬"/>
            </a:pPr>
            <a:r>
              <a:rPr lang="en-US" sz="1800">
                <a:solidFill>
                  <a:srgbClr val="000000"/>
                </a:solidFill>
                <a:latin typeface="DM Sans"/>
                <a:ea typeface="DM Sans"/>
                <a:cs typeface="DM Sans"/>
                <a:sym typeface="DM Sans"/>
              </a:rPr>
              <a:t>retrenchment of human rights</a:t>
            </a:r>
          </a:p>
          <a:p>
            <a:pPr marL="388620" lvl="1" indent="-194310" algn="l">
              <a:lnSpc>
                <a:spcPts val="2160"/>
              </a:lnSpc>
              <a:buFont typeface="Arial"/>
              <a:buChar char="•"/>
            </a:pPr>
            <a:r>
              <a:rPr lang="en-US" sz="1800">
                <a:solidFill>
                  <a:srgbClr val="000000"/>
                </a:solidFill>
                <a:latin typeface="DM Sans"/>
                <a:ea typeface="DM Sans"/>
                <a:cs typeface="DM Sans"/>
                <a:sym typeface="DM Sans"/>
              </a:rPr>
              <a:t>Decreased economic opportunity worldwide</a:t>
            </a:r>
          </a:p>
          <a:p>
            <a:pPr marL="388620" lvl="1" indent="-194310" algn="l">
              <a:lnSpc>
                <a:spcPts val="2160"/>
              </a:lnSpc>
              <a:buFont typeface="Arial"/>
              <a:buChar char="•"/>
            </a:pPr>
            <a:r>
              <a:rPr lang="en-US" sz="1800">
                <a:solidFill>
                  <a:srgbClr val="000000"/>
                </a:solidFill>
                <a:latin typeface="DM Sans"/>
                <a:ea typeface="DM Sans"/>
                <a:cs typeface="DM Sans"/>
                <a:sym typeface="DM Sans"/>
              </a:rPr>
              <a:t>Increased risk of precarious health</a:t>
            </a:r>
          </a:p>
          <a:p>
            <a:pPr marL="388620" lvl="1" indent="-194310" algn="l">
              <a:lnSpc>
                <a:spcPts val="2160"/>
              </a:lnSpc>
              <a:buFont typeface="Arial"/>
              <a:buChar char="•"/>
            </a:pPr>
            <a:r>
              <a:rPr lang="en-US" sz="1800">
                <a:solidFill>
                  <a:srgbClr val="000000"/>
                </a:solidFill>
                <a:latin typeface="DM Sans"/>
                <a:ea typeface="DM Sans"/>
                <a:cs typeface="DM Sans"/>
                <a:sym typeface="DM Sans"/>
              </a:rPr>
              <a:t>etc</a:t>
            </a:r>
          </a:p>
        </p:txBody>
      </p:sp>
      <p:sp>
        <p:nvSpPr>
          <p:cNvPr id="27" name="TextBox 27"/>
          <p:cNvSpPr txBox="1"/>
          <p:nvPr/>
        </p:nvSpPr>
        <p:spPr>
          <a:xfrm>
            <a:off x="10845232" y="4357370"/>
            <a:ext cx="6824742" cy="481330"/>
          </a:xfrm>
          <a:prstGeom prst="rect">
            <a:avLst/>
          </a:prstGeom>
        </p:spPr>
        <p:txBody>
          <a:bodyPr lIns="0" tIns="0" rIns="0" bIns="0" rtlCol="0" anchor="t">
            <a:spAutoFit/>
          </a:bodyPr>
          <a:lstStyle/>
          <a:p>
            <a:pPr algn="l">
              <a:lnSpc>
                <a:spcPts val="3919"/>
              </a:lnSpc>
            </a:pPr>
            <a:r>
              <a:rPr lang="en-US" sz="2799" b="1" dirty="0">
                <a:solidFill>
                  <a:srgbClr val="425C98"/>
                </a:solidFill>
                <a:latin typeface="DM Sans Bold"/>
                <a:ea typeface="DM Sans Bold"/>
                <a:cs typeface="DM Sans Bold"/>
                <a:sym typeface="DM Sans Bold"/>
              </a:rPr>
              <a:t>IMPACT ON GLOBAL ORGANIZATIONS</a:t>
            </a:r>
          </a:p>
        </p:txBody>
      </p:sp>
      <p:sp>
        <p:nvSpPr>
          <p:cNvPr id="28" name="TextBox 28"/>
          <p:cNvSpPr txBox="1"/>
          <p:nvPr/>
        </p:nvSpPr>
        <p:spPr>
          <a:xfrm>
            <a:off x="10845232" y="4876800"/>
            <a:ext cx="4631120" cy="800100"/>
          </a:xfrm>
          <a:prstGeom prst="rect">
            <a:avLst/>
          </a:prstGeom>
        </p:spPr>
        <p:txBody>
          <a:bodyPr lIns="0" tIns="0" rIns="0" bIns="0" rtlCol="0" anchor="t">
            <a:spAutoFit/>
          </a:bodyPr>
          <a:lstStyle/>
          <a:p>
            <a:pPr marL="388620" lvl="1" indent="-194310" algn="l">
              <a:lnSpc>
                <a:spcPts val="2160"/>
              </a:lnSpc>
              <a:buFont typeface="Arial"/>
              <a:buChar char="•"/>
            </a:pPr>
            <a:r>
              <a:rPr lang="en-US" sz="1800" dirty="0">
                <a:solidFill>
                  <a:srgbClr val="000000"/>
                </a:solidFill>
                <a:latin typeface="DM Sans"/>
                <a:ea typeface="DM Sans"/>
                <a:cs typeface="DM Sans"/>
                <a:sym typeface="DM Sans"/>
              </a:rPr>
              <a:t>Decreased funding for local actors, RLOs, significant drop in core funding &amp; ability to operate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TotalTime>
  <Words>1595</Words>
  <Application>Microsoft Macintosh PowerPoint</Application>
  <PresentationFormat>Custom</PresentationFormat>
  <Paragraphs>167</Paragraphs>
  <Slides>18</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18</vt:i4>
      </vt:variant>
    </vt:vector>
  </HeadingPairs>
  <TitlesOfParts>
    <vt:vector size="35" baseType="lpstr">
      <vt:lpstr>League Spartan</vt:lpstr>
      <vt:lpstr>Montserrat Heavy</vt:lpstr>
      <vt:lpstr>Nunito Sans</vt:lpstr>
      <vt:lpstr>Codec Pro ExtraBold</vt:lpstr>
      <vt:lpstr>DM Sans</vt:lpstr>
      <vt:lpstr>Montserrat</vt:lpstr>
      <vt:lpstr>Calibri</vt:lpstr>
      <vt:lpstr>Montserrat Bold Italics</vt:lpstr>
      <vt:lpstr>Aptos</vt:lpstr>
      <vt:lpstr>Montserrat Ultra-Bold</vt:lpstr>
      <vt:lpstr>IBM Plex Sans Bold</vt:lpstr>
      <vt:lpstr>Arial</vt:lpstr>
      <vt:lpstr>Montserrat Bold</vt:lpstr>
      <vt:lpstr>Codec Pro ExtraBold Bold</vt:lpstr>
      <vt:lpstr>DM Sans Bold</vt:lpstr>
      <vt:lpstr>Kollektif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localisation</dc:title>
  <cp:lastModifiedBy>Rai Friedman</cp:lastModifiedBy>
  <cp:revision>2</cp:revision>
  <dcterms:created xsi:type="dcterms:W3CDTF">2006-08-16T00:00:00Z</dcterms:created>
  <dcterms:modified xsi:type="dcterms:W3CDTF">2025-05-24T14:44:17Z</dcterms:modified>
  <dc:identifier>DAGoS1fh9Cc</dc:identifier>
</cp:coreProperties>
</file>